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" ContentType="application/vnd.ms-excel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7" r:id="rId6"/>
  </p:sldMasterIdLst>
  <p:notesMasterIdLst>
    <p:notesMasterId r:id="rId9"/>
  </p:notesMasterIdLst>
  <p:sldIdLst>
    <p:sldId id="433" r:id="rId7"/>
    <p:sldId id="431" r:id="rId8"/>
    <p:sldId id="442" r:id="rId10"/>
    <p:sldId id="441" r:id="rId11"/>
    <p:sldId id="487" r:id="rId12"/>
    <p:sldId id="488" r:id="rId13"/>
    <p:sldId id="301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4" r:id="rId22"/>
    <p:sldId id="259" r:id="rId23"/>
    <p:sldId id="260" r:id="rId24"/>
    <p:sldId id="443" r:id="rId25"/>
    <p:sldId id="362" r:id="rId26"/>
    <p:sldId id="444" r:id="rId27"/>
    <p:sldId id="445" r:id="rId28"/>
    <p:sldId id="446" r:id="rId29"/>
    <p:sldId id="297" r:id="rId30"/>
    <p:sldId id="280" r:id="rId31"/>
    <p:sldId id="511" r:id="rId32"/>
    <p:sldId id="526" r:id="rId33"/>
    <p:sldId id="492" r:id="rId34"/>
    <p:sldId id="494" r:id="rId35"/>
    <p:sldId id="512" r:id="rId36"/>
    <p:sldId id="373" r:id="rId37"/>
    <p:sldId id="545" r:id="rId3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00"/>
    <a:srgbClr val="CCFFCC"/>
    <a:srgbClr val="FF3300"/>
    <a:srgbClr val="012102"/>
    <a:srgbClr val="CCFFFF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086"/>
    <p:restoredTop sz="94660"/>
  </p:normalViewPr>
  <p:slideViewPr>
    <p:cSldViewPr showGuides="1">
      <p:cViewPr varScale="1">
        <p:scale>
          <a:sx n="69" d="100"/>
          <a:sy n="69" d="100"/>
        </p:scale>
        <p:origin x="-552" y="-90"/>
      </p:cViewPr>
      <p:guideLst>
        <p:guide orient="horz" pos="22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2560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0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665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65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839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39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987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98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9A0DB2DC-4C9A-4742-B13C-FB6460FD3503}" type="slidenum">
              <a:rPr lang="zh-CN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9A0DB2DC-4C9A-4742-B13C-FB6460FD3503}" type="slidenum">
              <a:rPr lang="zh-CN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9A0DB2DC-4C9A-4742-B13C-FB6460FD3503}" type="slidenum">
              <a:rPr lang="zh-CN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noProof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4"/>
            <a:ext cx="1971675" cy="5811839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4"/>
            <a:ext cx="5800725" cy="5811839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321" y="2130106"/>
            <a:ext cx="7772854" cy="1471587"/>
          </a:xfrm>
        </p:spPr>
        <p:txBody>
          <a:bodyPr/>
          <a:lstStyle/>
          <a:p>
            <a:pPr fontAlgn="base"/>
            <a:r>
              <a:rPr lang="zh-CN" altLang="en-US" sz="39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0643" y="3887276"/>
            <a:ext cx="6402212" cy="1750449"/>
          </a:xfrm>
        </p:spPr>
        <p:txBody>
          <a:bodyPr/>
          <a:lstStyle>
            <a:lvl1pPr marL="0" indent="0" algn="ctr">
              <a:buNone/>
              <a:defRPr/>
            </a:lvl1pPr>
            <a:lvl2pPr marL="725805" indent="0" algn="ctr">
              <a:buNone/>
              <a:defRPr/>
            </a:lvl2pPr>
            <a:lvl3pPr marL="1450975" indent="0" algn="ctr">
              <a:buNone/>
              <a:defRPr/>
            </a:lvl3pPr>
            <a:lvl4pPr marL="2176780" indent="0" algn="ctr">
              <a:buNone/>
              <a:defRPr/>
            </a:lvl4pPr>
            <a:lvl5pPr marL="2902585" indent="0" algn="ctr">
              <a:buNone/>
              <a:defRPr/>
            </a:lvl5pPr>
            <a:lvl6pPr marL="3628390" indent="0" algn="ctr">
              <a:buNone/>
              <a:defRPr/>
            </a:lvl6pPr>
            <a:lvl7pPr marL="4353560" indent="0" algn="ctr">
              <a:buNone/>
              <a:defRPr/>
            </a:lvl7pPr>
            <a:lvl8pPr marL="5079365" indent="0" algn="ctr">
              <a:buNone/>
              <a:defRPr/>
            </a:lvl8pPr>
            <a:lvl9pPr marL="580517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8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800" b="0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9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54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2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74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74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8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800" b="0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3116" y="4408042"/>
            <a:ext cx="7770334" cy="1360715"/>
          </a:xfrm>
        </p:spPr>
        <p:txBody>
          <a:bodyPr anchor="t"/>
          <a:lstStyle>
            <a:lvl1pPr algn="l">
              <a:defRPr sz="6350" b="1" cap="all"/>
            </a:lvl1pPr>
          </a:lstStyle>
          <a:p>
            <a:pPr fontAlgn="base"/>
            <a:r>
              <a:rPr lang="zh-CN" altLang="en-US" sz="63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3116" y="2906218"/>
            <a:ext cx="7770334" cy="1501824"/>
          </a:xfrm>
        </p:spPr>
        <p:txBody>
          <a:bodyPr anchor="b"/>
          <a:lstStyle>
            <a:lvl1pPr marL="0" indent="0">
              <a:buNone/>
              <a:defRPr sz="3175"/>
            </a:lvl1pPr>
            <a:lvl2pPr marL="725805" indent="0">
              <a:buNone/>
              <a:defRPr sz="2855"/>
            </a:lvl2pPr>
            <a:lvl3pPr marL="1450975" indent="0">
              <a:buNone/>
              <a:defRPr sz="2540"/>
            </a:lvl3pPr>
            <a:lvl4pPr marL="2176780" indent="0">
              <a:buNone/>
              <a:defRPr sz="2220"/>
            </a:lvl4pPr>
            <a:lvl5pPr marL="2902585" indent="0">
              <a:buNone/>
              <a:defRPr sz="2220"/>
            </a:lvl5pPr>
            <a:lvl6pPr marL="3628390" indent="0">
              <a:buNone/>
              <a:defRPr sz="2220"/>
            </a:lvl6pPr>
            <a:lvl7pPr marL="4353560" indent="0">
              <a:buNone/>
              <a:defRPr sz="2220"/>
            </a:lvl7pPr>
            <a:lvl8pPr marL="5079365" indent="0">
              <a:buNone/>
              <a:defRPr sz="2220"/>
            </a:lvl8pPr>
            <a:lvl9pPr marL="5805170" indent="0">
              <a:buNone/>
              <a:defRPr sz="2220"/>
            </a:lvl9pPr>
          </a:lstStyle>
          <a:p>
            <a:pPr lvl="0" fontAlgn="base"/>
            <a:r>
              <a:rPr lang="zh-CN" altLang="en-US" sz="31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8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800" b="0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9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042" y="1599259"/>
            <a:ext cx="3993507" cy="4525636"/>
          </a:xfrm>
        </p:spPr>
        <p:txBody>
          <a:bodyPr/>
          <a:lstStyle>
            <a:lvl1pPr>
              <a:defRPr sz="4445"/>
            </a:lvl1pPr>
            <a:lvl2pPr>
              <a:defRPr sz="3810"/>
            </a:lvl2pPr>
            <a:lvl3pPr>
              <a:defRPr sz="3175"/>
            </a:lvl3pPr>
            <a:lvl4pPr>
              <a:defRPr sz="2855"/>
            </a:lvl4pPr>
            <a:lvl5pPr>
              <a:defRPr sz="2855"/>
            </a:lvl5pPr>
            <a:lvl6pPr>
              <a:defRPr sz="2855"/>
            </a:lvl6pPr>
            <a:lvl7pPr>
              <a:defRPr sz="2855"/>
            </a:lvl7pPr>
            <a:lvl8pPr>
              <a:defRPr sz="2855"/>
            </a:lvl8pPr>
            <a:lvl9pPr>
              <a:defRPr sz="2855"/>
            </a:lvl9pPr>
          </a:lstStyle>
          <a:p>
            <a:pPr lvl="0" fontAlgn="base"/>
            <a:r>
              <a:rPr lang="zh-CN" altLang="en-US" sz="444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81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317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85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8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1427" y="1599259"/>
            <a:ext cx="3996028" cy="4525636"/>
          </a:xfrm>
        </p:spPr>
        <p:txBody>
          <a:bodyPr/>
          <a:lstStyle>
            <a:lvl1pPr>
              <a:defRPr sz="4445"/>
            </a:lvl1pPr>
            <a:lvl2pPr>
              <a:defRPr sz="3810"/>
            </a:lvl2pPr>
            <a:lvl3pPr>
              <a:defRPr sz="3175"/>
            </a:lvl3pPr>
            <a:lvl4pPr>
              <a:defRPr sz="2855"/>
            </a:lvl4pPr>
            <a:lvl5pPr>
              <a:defRPr sz="2855"/>
            </a:lvl5pPr>
            <a:lvl6pPr>
              <a:defRPr sz="2855"/>
            </a:lvl6pPr>
            <a:lvl7pPr>
              <a:defRPr sz="2855"/>
            </a:lvl7pPr>
            <a:lvl8pPr>
              <a:defRPr sz="2855"/>
            </a:lvl8pPr>
            <a:lvl9pPr>
              <a:defRPr sz="2855"/>
            </a:lvl9pPr>
          </a:lstStyle>
          <a:p>
            <a:pPr lvl="0" fontAlgn="base"/>
            <a:r>
              <a:rPr lang="zh-CN" altLang="en-US" sz="444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81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317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85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8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8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800" b="0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z="39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6042" y="1535424"/>
            <a:ext cx="4041380" cy="638360"/>
          </a:xfrm>
        </p:spPr>
        <p:txBody>
          <a:bodyPr anchor="b"/>
          <a:lstStyle>
            <a:lvl1pPr marL="0" indent="0">
              <a:buNone/>
              <a:defRPr sz="3810" b="1"/>
            </a:lvl1pPr>
            <a:lvl2pPr marL="725805" indent="0">
              <a:buNone/>
              <a:defRPr sz="3175" b="1"/>
            </a:lvl2pPr>
            <a:lvl3pPr marL="1450975" indent="0">
              <a:buNone/>
              <a:defRPr sz="2855" b="1"/>
            </a:lvl3pPr>
            <a:lvl4pPr marL="2176780" indent="0">
              <a:buNone/>
              <a:defRPr sz="2540" b="1"/>
            </a:lvl4pPr>
            <a:lvl5pPr marL="2902585" indent="0">
              <a:buNone/>
              <a:defRPr sz="2540" b="1"/>
            </a:lvl5pPr>
            <a:lvl6pPr marL="3628390" indent="0">
              <a:buNone/>
              <a:defRPr sz="2540" b="1"/>
            </a:lvl6pPr>
            <a:lvl7pPr marL="4353560" indent="0">
              <a:buNone/>
              <a:defRPr sz="2540" b="1"/>
            </a:lvl7pPr>
            <a:lvl8pPr marL="5079365" indent="0">
              <a:buNone/>
              <a:defRPr sz="2540" b="1"/>
            </a:lvl8pPr>
            <a:lvl9pPr marL="5805170" indent="0">
              <a:buNone/>
              <a:defRPr sz="2540" b="1"/>
            </a:lvl9pPr>
          </a:lstStyle>
          <a:p>
            <a:pPr lvl="0" fontAlgn="base"/>
            <a:r>
              <a:rPr lang="zh-CN" altLang="en-US" sz="381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042" y="2173784"/>
            <a:ext cx="4041380" cy="3951111"/>
          </a:xfrm>
        </p:spPr>
        <p:txBody>
          <a:bodyPr/>
          <a:lstStyle>
            <a:lvl1pPr>
              <a:defRPr sz="3810"/>
            </a:lvl1pPr>
            <a:lvl2pPr>
              <a:defRPr sz="3175"/>
            </a:lvl2pPr>
            <a:lvl3pPr>
              <a:defRPr sz="2855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 fontAlgn="base"/>
            <a:r>
              <a:rPr lang="zh-CN" altLang="en-US" sz="38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1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85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54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54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556" y="1535424"/>
            <a:ext cx="4043899" cy="638360"/>
          </a:xfrm>
        </p:spPr>
        <p:txBody>
          <a:bodyPr anchor="b"/>
          <a:lstStyle>
            <a:lvl1pPr marL="0" indent="0">
              <a:buNone/>
              <a:defRPr sz="3810" b="1"/>
            </a:lvl1pPr>
            <a:lvl2pPr marL="725805" indent="0">
              <a:buNone/>
              <a:defRPr sz="3175" b="1"/>
            </a:lvl2pPr>
            <a:lvl3pPr marL="1450975" indent="0">
              <a:buNone/>
              <a:defRPr sz="2855" b="1"/>
            </a:lvl3pPr>
            <a:lvl4pPr marL="2176780" indent="0">
              <a:buNone/>
              <a:defRPr sz="2540" b="1"/>
            </a:lvl4pPr>
            <a:lvl5pPr marL="2902585" indent="0">
              <a:buNone/>
              <a:defRPr sz="2540" b="1"/>
            </a:lvl5pPr>
            <a:lvl6pPr marL="3628390" indent="0">
              <a:buNone/>
              <a:defRPr sz="2540" b="1"/>
            </a:lvl6pPr>
            <a:lvl7pPr marL="4353560" indent="0">
              <a:buNone/>
              <a:defRPr sz="2540" b="1"/>
            </a:lvl7pPr>
            <a:lvl8pPr marL="5079365" indent="0">
              <a:buNone/>
              <a:defRPr sz="2540" b="1"/>
            </a:lvl8pPr>
            <a:lvl9pPr marL="5805170" indent="0">
              <a:buNone/>
              <a:defRPr sz="2540" b="1"/>
            </a:lvl9pPr>
          </a:lstStyle>
          <a:p>
            <a:pPr lvl="0" fontAlgn="base"/>
            <a:r>
              <a:rPr lang="zh-CN" altLang="en-US" sz="381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3556" y="2173784"/>
            <a:ext cx="4043899" cy="3951111"/>
          </a:xfrm>
        </p:spPr>
        <p:txBody>
          <a:bodyPr/>
          <a:lstStyle>
            <a:lvl1pPr>
              <a:defRPr sz="3810"/>
            </a:lvl1pPr>
            <a:lvl2pPr>
              <a:defRPr sz="3175"/>
            </a:lvl2pPr>
            <a:lvl3pPr>
              <a:defRPr sz="2855"/>
            </a:lvl3pPr>
            <a:lvl4pPr>
              <a:defRPr sz="2540"/>
            </a:lvl4pPr>
            <a:lvl5pPr>
              <a:defRPr sz="2540"/>
            </a:lvl5pPr>
            <a:lvl6pPr>
              <a:defRPr sz="2540"/>
            </a:lvl6pPr>
            <a:lvl7pPr>
              <a:defRPr sz="2540"/>
            </a:lvl7pPr>
            <a:lvl8pPr>
              <a:defRPr sz="2540"/>
            </a:lvl8pPr>
            <a:lvl9pPr>
              <a:defRPr sz="2540"/>
            </a:lvl9pPr>
          </a:lstStyle>
          <a:p>
            <a:pPr lvl="0" fontAlgn="base"/>
            <a:r>
              <a:rPr lang="zh-CN" altLang="en-US" sz="381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1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85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54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54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8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800" b="0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9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8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800" b="0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8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800" b="0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9A0DB2DC-4C9A-4742-B13C-FB6460FD3503}" type="slidenum">
              <a:rPr lang="zh-CN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noProof="1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042" y="272144"/>
            <a:ext cx="3008359" cy="1162487"/>
          </a:xfrm>
        </p:spPr>
        <p:txBody>
          <a:bodyPr anchor="b"/>
          <a:lstStyle>
            <a:lvl1pPr algn="l">
              <a:defRPr sz="3175" b="1"/>
            </a:lvl1pPr>
          </a:lstStyle>
          <a:p>
            <a:pPr fontAlgn="base"/>
            <a:r>
              <a:rPr lang="zh-CN" altLang="en-US" sz="31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261" y="272144"/>
            <a:ext cx="5112194" cy="5852751"/>
          </a:xfrm>
        </p:spPr>
        <p:txBody>
          <a:bodyPr/>
          <a:lstStyle>
            <a:lvl1pPr>
              <a:defRPr sz="5080"/>
            </a:lvl1pPr>
            <a:lvl2pPr>
              <a:defRPr sz="4445"/>
            </a:lvl2pPr>
            <a:lvl3pPr>
              <a:defRPr sz="3810"/>
            </a:lvl3pPr>
            <a:lvl4pPr>
              <a:defRPr sz="3175"/>
            </a:lvl4pPr>
            <a:lvl5pPr>
              <a:defRPr sz="3175"/>
            </a:lvl5pPr>
            <a:lvl6pPr>
              <a:defRPr sz="3175"/>
            </a:lvl6pPr>
            <a:lvl7pPr>
              <a:defRPr sz="3175"/>
            </a:lvl7pPr>
            <a:lvl8pPr>
              <a:defRPr sz="3175"/>
            </a:lvl8pPr>
            <a:lvl9pPr>
              <a:defRPr sz="3175"/>
            </a:lvl9pPr>
          </a:lstStyle>
          <a:p>
            <a:pPr lvl="0" fontAlgn="base"/>
            <a:r>
              <a:rPr lang="zh-CN" altLang="en-US" sz="508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44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381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317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317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6042" y="1434631"/>
            <a:ext cx="3008359" cy="4690265"/>
          </a:xfrm>
        </p:spPr>
        <p:txBody>
          <a:bodyPr/>
          <a:lstStyle>
            <a:lvl1pPr marL="0" indent="0">
              <a:buNone/>
              <a:defRPr sz="2220"/>
            </a:lvl1pPr>
            <a:lvl2pPr marL="725805" indent="0">
              <a:buNone/>
              <a:defRPr sz="1905"/>
            </a:lvl2pPr>
            <a:lvl3pPr marL="1450975" indent="0">
              <a:buNone/>
              <a:defRPr sz="1585"/>
            </a:lvl3pPr>
            <a:lvl4pPr marL="2176780" indent="0">
              <a:buNone/>
              <a:defRPr sz="1430"/>
            </a:lvl4pPr>
            <a:lvl5pPr marL="2902585" indent="0">
              <a:buNone/>
              <a:defRPr sz="1430"/>
            </a:lvl5pPr>
            <a:lvl6pPr marL="3628390" indent="0">
              <a:buNone/>
              <a:defRPr sz="1430"/>
            </a:lvl6pPr>
            <a:lvl7pPr marL="4353560" indent="0">
              <a:buNone/>
              <a:defRPr sz="1430"/>
            </a:lvl7pPr>
            <a:lvl8pPr marL="5079365" indent="0">
              <a:buNone/>
              <a:defRPr sz="1430"/>
            </a:lvl8pPr>
            <a:lvl9pPr marL="5805170" indent="0">
              <a:buNone/>
              <a:defRPr sz="1430"/>
            </a:lvl9pPr>
          </a:lstStyle>
          <a:p>
            <a:pPr lvl="0" fontAlgn="base"/>
            <a:r>
              <a:rPr lang="zh-CN" altLang="en-US" sz="222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8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800" b="0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410" y="4801139"/>
            <a:ext cx="5487609" cy="564444"/>
          </a:xfrm>
        </p:spPr>
        <p:txBody>
          <a:bodyPr anchor="b"/>
          <a:lstStyle>
            <a:lvl1pPr algn="l">
              <a:defRPr sz="3175" b="1"/>
            </a:lvl1pPr>
          </a:lstStyle>
          <a:p>
            <a:pPr fontAlgn="base"/>
            <a:r>
              <a:rPr lang="zh-CN" altLang="en-US" sz="31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410" y="611481"/>
            <a:ext cx="5487609" cy="4115742"/>
          </a:xfrm>
        </p:spPr>
        <p:txBody>
          <a:bodyPr vert="horz" wrap="square" lIns="51435" tIns="25718" rIns="51435" bIns="25718" numCol="1" anchor="t" anchorCtr="0" compatLnSpc="1"/>
          <a:lstStyle>
            <a:lvl1pPr marL="0" indent="0">
              <a:buNone/>
              <a:defRPr sz="5080"/>
            </a:lvl1pPr>
            <a:lvl2pPr marL="725805" indent="0">
              <a:buNone/>
              <a:defRPr sz="4445"/>
            </a:lvl2pPr>
            <a:lvl3pPr marL="1450975" indent="0">
              <a:buNone/>
              <a:defRPr sz="3810"/>
            </a:lvl3pPr>
            <a:lvl4pPr marL="2176780" indent="0">
              <a:buNone/>
              <a:defRPr sz="3175"/>
            </a:lvl4pPr>
            <a:lvl5pPr marL="2902585" indent="0">
              <a:buNone/>
              <a:defRPr sz="3175"/>
            </a:lvl5pPr>
            <a:lvl6pPr marL="3628390" indent="0">
              <a:buNone/>
              <a:defRPr sz="3175"/>
            </a:lvl6pPr>
            <a:lvl7pPr marL="4353560" indent="0">
              <a:buNone/>
              <a:defRPr sz="3175"/>
            </a:lvl7pPr>
            <a:lvl8pPr marL="5079365" indent="0">
              <a:buNone/>
              <a:defRPr sz="3175"/>
            </a:lvl8pPr>
            <a:lvl9pPr marL="5805170" indent="0">
              <a:buNone/>
              <a:defRPr sz="3175"/>
            </a:lvl9pPr>
          </a:lstStyle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410" y="5365583"/>
            <a:ext cx="5487609" cy="806349"/>
          </a:xfrm>
        </p:spPr>
        <p:txBody>
          <a:bodyPr/>
          <a:lstStyle>
            <a:lvl1pPr marL="0" indent="0">
              <a:buNone/>
              <a:defRPr sz="2220"/>
            </a:lvl1pPr>
            <a:lvl2pPr marL="725805" indent="0">
              <a:buNone/>
              <a:defRPr sz="1905"/>
            </a:lvl2pPr>
            <a:lvl3pPr marL="1450975" indent="0">
              <a:buNone/>
              <a:defRPr sz="1585"/>
            </a:lvl3pPr>
            <a:lvl4pPr marL="2176780" indent="0">
              <a:buNone/>
              <a:defRPr sz="1430"/>
            </a:lvl4pPr>
            <a:lvl5pPr marL="2902585" indent="0">
              <a:buNone/>
              <a:defRPr sz="1430"/>
            </a:lvl5pPr>
            <a:lvl6pPr marL="3628390" indent="0">
              <a:buNone/>
              <a:defRPr sz="1430"/>
            </a:lvl6pPr>
            <a:lvl7pPr marL="4353560" indent="0">
              <a:buNone/>
              <a:defRPr sz="1430"/>
            </a:lvl7pPr>
            <a:lvl8pPr marL="5079365" indent="0">
              <a:buNone/>
              <a:defRPr sz="1430"/>
            </a:lvl8pPr>
            <a:lvl9pPr marL="5805170" indent="0">
              <a:buNone/>
              <a:defRPr sz="1430"/>
            </a:lvl9pPr>
          </a:lstStyle>
          <a:p>
            <a:pPr lvl="0" fontAlgn="base"/>
            <a:r>
              <a:rPr lang="zh-CN" altLang="en-US" sz="222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8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800" b="0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9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54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2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74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74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8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800" b="0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1491" y="275503"/>
            <a:ext cx="2055964" cy="5849393"/>
          </a:xfrm>
        </p:spPr>
        <p:txBody>
          <a:bodyPr vert="eaVert"/>
          <a:lstStyle/>
          <a:p>
            <a:pPr fontAlgn="base"/>
            <a:r>
              <a:rPr lang="zh-CN" altLang="en-US" sz="39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6042" y="275503"/>
            <a:ext cx="5933571" cy="584939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54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2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74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74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en-US" altLang="zh-CN" sz="8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800" b="0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>
              <a:defRPr sz="400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>
              <a:buNone/>
              <a:defRPr sz="2800"/>
            </a:lvl1pPr>
            <a:lvl2pPr marL="457200" lvl="1" indent="14605" algn="ctr">
              <a:buNone/>
              <a:defRPr sz="2800"/>
            </a:lvl2pPr>
            <a:lvl3pPr marL="909955" lvl="2" indent="0" algn="ctr">
              <a:buNone/>
              <a:defRPr sz="2800"/>
            </a:lvl3pPr>
            <a:lvl4pPr marL="1306830" lvl="3" indent="0" algn="ctr">
              <a:buNone/>
              <a:defRPr sz="2800"/>
            </a:lvl4pPr>
            <a:lvl5pPr marL="1695450" lvl="4" indent="0" algn="ctr">
              <a:buNone/>
              <a:defRPr sz="2800"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 sz="1200" b="0">
              <a:latin typeface="Verdana" panose="020B0604030504040204" pitchFamily="2" charset="0"/>
            </a:endParaRPr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algn="ctr"/>
            <a:endParaRPr lang="zh-CN" sz="1200" b="0">
              <a:latin typeface="Verdana" panose="020B0604030504040204" pitchFamily="2" charset="0"/>
            </a:endParaRPr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algn="r"/>
            <a:fld id="{9A0DB2DC-4C9A-4742-B13C-FB6460FD3503}" type="slidenum">
              <a:rPr lang="zh-CN" sz="1200" b="0">
                <a:latin typeface="Verdana" panose="020B0604030504040204" pitchFamily="2" charset="0"/>
              </a:rPr>
            </a:fld>
            <a:endParaRPr lang="zh-CN" sz="1200" b="0">
              <a:latin typeface="Verdana" panose="020B0604030504040204" pitchFamily="2" charset="0"/>
            </a:endParaRPr>
          </a:p>
        </p:txBody>
      </p:sp>
      <p:sp>
        <p:nvSpPr>
          <p:cNvPr id="2055" name="任意多边形 2054"/>
          <p:cNvSpPr/>
          <p:nvPr/>
        </p:nvSpPr>
        <p:spPr>
          <a:xfrm>
            <a:off x="685800" y="2393950"/>
            <a:ext cx="7772400" cy="109538"/>
          </a:xfrm>
          <a:custGeom>
            <a:avLst/>
            <a:gdLst>
              <a:gd name="A1" fmla="val 618"/>
              <a:gd name="A3" fmla="val 0"/>
              <a:gd name="G0" fmla="+- A1 0 0"/>
            </a:gdLst>
            <a:ahLst/>
            <a:cxnLst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>
              <a:buClrTx/>
            </a:pPr>
            <a:endParaRPr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403350"/>
            <a:ext cx="3920490" cy="4616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248" y="1403350"/>
            <a:ext cx="3920490" cy="4616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9A0DB2DC-4C9A-4742-B13C-FB6460FD3503}" type="slidenum">
              <a:rPr lang="zh-CN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noProof="1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441" y="53975"/>
            <a:ext cx="2002234" cy="59658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53975"/>
            <a:ext cx="5890631" cy="59658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66738" y="53975"/>
            <a:ext cx="8008937" cy="59658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20574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9A0DB2DC-4C9A-4742-B13C-FB6460FD3503}" type="slidenum">
              <a:rPr lang="zh-CN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noProof="1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20574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028950" y="6356351"/>
            <a:ext cx="30861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457950" y="6356351"/>
            <a:ext cx="2057400" cy="36618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20574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20574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4"/>
            <a:ext cx="1971675" cy="5811839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4"/>
            <a:ext cx="5800725" cy="5811839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z="900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lang="zh-CN" altLang="en-US" sz="900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9A0DB2DC-4C9A-4742-B13C-FB6460FD3503}" type="slidenum">
              <a:rPr lang="zh-CN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9A0DB2DC-4C9A-4742-B13C-FB6460FD3503}" type="slidenum">
              <a:rPr lang="zh-CN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9A0DB2DC-4C9A-4742-B13C-FB6460FD3503}" type="slidenum">
              <a:rPr lang="zh-CN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fld id="{9A0DB2DC-4C9A-4742-B13C-FB6460FD3503}" type="slidenum">
              <a:rPr lang="zh-CN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28650" y="366713"/>
            <a:ext cx="7886700" cy="132397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628650" y="1824038"/>
            <a:ext cx="7886700" cy="43529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p>
            <a:pPr lvl="0" indent="-17145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5613" y="276225"/>
            <a:ext cx="8231188" cy="11414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 anchor="ctr"/>
          <a:p>
            <a:pPr lvl="0" fontAlgn="base"/>
            <a:r>
              <a:rPr lang="zh-CN" altLang="en-US" sz="3970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5613" y="1598613"/>
            <a:ext cx="8231188" cy="452596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 anchor="t"/>
          <a:p>
            <a:pPr lvl="0" indent="-19304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61290"/>
            <a:r>
              <a:rPr lang="zh-CN" altLang="en-US" dirty="0"/>
              <a:t>第二级</a:t>
            </a:r>
            <a:endParaRPr lang="zh-CN" altLang="en-US" dirty="0"/>
          </a:p>
          <a:p>
            <a:pPr lvl="2" indent="-128905"/>
            <a:r>
              <a:rPr lang="zh-CN" altLang="en-US" dirty="0"/>
              <a:t>第三级</a:t>
            </a:r>
            <a:endParaRPr lang="zh-CN" altLang="en-US" dirty="0"/>
          </a:p>
          <a:p>
            <a:pPr lvl="3" indent="-128905"/>
            <a:r>
              <a:rPr lang="zh-CN" altLang="en-US" dirty="0"/>
              <a:t>第四级</a:t>
            </a:r>
            <a:endParaRPr lang="zh-CN" altLang="en-US" dirty="0"/>
          </a:p>
          <a:p>
            <a:pPr lvl="4" indent="-12890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5225"/>
            <a:ext cx="2135188" cy="474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51435" tIns="25718" rIns="51435" bIns="25718" numCol="1" anchor="t" anchorCtr="0" compatLnSpc="1"/>
          <a:lstStyle>
            <a:lvl1pPr>
              <a:defRPr sz="1270" b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4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51435" tIns="25718" rIns="51435" bIns="25718" numCol="1" anchor="t" anchorCtr="0" compatLnSpc="1"/>
          <a:lstStyle>
            <a:lvl1pPr algn="ctr">
              <a:defRPr sz="1270" b="0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4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51435" tIns="25718" rIns="51435" bIns="25718" numCol="1" anchor="t" anchorCtr="0" compatLnSpc="1"/>
          <a:p>
            <a:pPr lvl="0" algn="r" eaLnBrk="1" fontAlgn="base" hangingPunct="1"/>
            <a:fld id="{9A0DB2DC-4C9A-4742-B13C-FB6460FD3503}" type="slidenum">
              <a:rPr lang="en-US" altLang="zh-CN" sz="8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800" b="0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816610" rtl="0" eaLnBrk="0" fontAlgn="base" hangingPunct="0">
        <a:spcBef>
          <a:spcPct val="0"/>
        </a:spcBef>
        <a:spcAft>
          <a:spcPct val="0"/>
        </a:spcAft>
        <a:defRPr sz="3970">
          <a:solidFill>
            <a:schemeClr val="tx2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07340" indent="-306705" algn="l" defTabSz="816610" rtl="0" eaLnBrk="0" fontAlgn="base" hangingPunct="0">
        <a:spcBef>
          <a:spcPts val="155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62940" indent="-254635" algn="l" defTabSz="816610" rtl="0" eaLnBrk="0" fontAlgn="base" hangingPunct="0">
        <a:spcBef>
          <a:spcPts val="155"/>
        </a:spcBef>
        <a:spcAft>
          <a:spcPct val="0"/>
        </a:spcAft>
        <a:buChar char="–"/>
        <a:defRPr sz="2540">
          <a:solidFill>
            <a:schemeClr val="tx1"/>
          </a:solidFill>
          <a:latin typeface="+mn-lt"/>
          <a:ea typeface="+mn-ea"/>
        </a:defRPr>
      </a:lvl2pPr>
      <a:lvl3pPr marL="1021080" indent="-203835" algn="l" defTabSz="816610" rtl="0" eaLnBrk="0" fontAlgn="base" hangingPunct="0">
        <a:spcBef>
          <a:spcPts val="155"/>
        </a:spcBef>
        <a:spcAft>
          <a:spcPct val="0"/>
        </a:spcAft>
        <a:buChar char="•"/>
        <a:defRPr sz="2220">
          <a:solidFill>
            <a:schemeClr val="tx1"/>
          </a:solidFill>
          <a:latin typeface="+mn-lt"/>
          <a:ea typeface="+mn-ea"/>
        </a:defRPr>
      </a:lvl3pPr>
      <a:lvl4pPr marL="1429385" indent="-203835" algn="l" defTabSz="816610" rtl="0" eaLnBrk="0" fontAlgn="base" hangingPunct="0">
        <a:spcBef>
          <a:spcPts val="155"/>
        </a:spcBef>
        <a:spcAft>
          <a:spcPct val="0"/>
        </a:spcAft>
        <a:buChar char="–"/>
        <a:defRPr sz="1745">
          <a:solidFill>
            <a:schemeClr val="tx1"/>
          </a:solidFill>
          <a:latin typeface="+mn-lt"/>
          <a:ea typeface="+mn-ea"/>
        </a:defRPr>
      </a:lvl4pPr>
      <a:lvl5pPr marL="1837055" indent="-203835" algn="l" defTabSz="816610" rtl="0" eaLnBrk="0" fontAlgn="base" hangingPunct="0">
        <a:spcBef>
          <a:spcPts val="155"/>
        </a:spcBef>
        <a:spcAft>
          <a:spcPct val="0"/>
        </a:spcAft>
        <a:buChar char="»"/>
        <a:defRPr sz="1745">
          <a:solidFill>
            <a:schemeClr val="tx1"/>
          </a:solidFill>
          <a:latin typeface="+mn-lt"/>
          <a:ea typeface="+mn-ea"/>
        </a:defRPr>
      </a:lvl5pPr>
      <a:lvl6pPr marL="2562860" indent="-203835" algn="l" defTabSz="816610" rtl="0" fontAlgn="base">
        <a:spcBef>
          <a:spcPts val="155"/>
        </a:spcBef>
        <a:spcAft>
          <a:spcPct val="0"/>
        </a:spcAft>
        <a:buChar char="»"/>
        <a:defRPr sz="1745">
          <a:solidFill>
            <a:schemeClr val="tx1"/>
          </a:solidFill>
          <a:latin typeface="+mn-lt"/>
          <a:ea typeface="+mn-ea"/>
        </a:defRPr>
      </a:lvl6pPr>
      <a:lvl7pPr marL="3288665" indent="-203835" algn="l" defTabSz="816610" rtl="0" fontAlgn="base">
        <a:spcBef>
          <a:spcPts val="155"/>
        </a:spcBef>
        <a:spcAft>
          <a:spcPct val="0"/>
        </a:spcAft>
        <a:buChar char="»"/>
        <a:defRPr sz="1745">
          <a:solidFill>
            <a:schemeClr val="tx1"/>
          </a:solidFill>
          <a:latin typeface="+mn-lt"/>
          <a:ea typeface="+mn-ea"/>
        </a:defRPr>
      </a:lvl7pPr>
      <a:lvl8pPr marL="4014470" indent="-203835" algn="l" defTabSz="816610" rtl="0" fontAlgn="base">
        <a:spcBef>
          <a:spcPts val="155"/>
        </a:spcBef>
        <a:spcAft>
          <a:spcPct val="0"/>
        </a:spcAft>
        <a:buChar char="»"/>
        <a:defRPr sz="1745">
          <a:solidFill>
            <a:schemeClr val="tx1"/>
          </a:solidFill>
          <a:latin typeface="+mn-lt"/>
          <a:ea typeface="+mn-ea"/>
        </a:defRPr>
      </a:lvl8pPr>
      <a:lvl9pPr marL="4739640" indent="-203835" algn="l" defTabSz="816610" rtl="0" fontAlgn="base">
        <a:spcBef>
          <a:spcPts val="155"/>
        </a:spcBef>
        <a:spcAft>
          <a:spcPct val="0"/>
        </a:spcAft>
        <a:buChar char="»"/>
        <a:defRPr sz="174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450975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1pPr>
      <a:lvl2pPr marL="725805" algn="l" defTabSz="1450975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2pPr>
      <a:lvl3pPr marL="1450975" algn="l" defTabSz="1450975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3pPr>
      <a:lvl4pPr marL="2176780" algn="l" defTabSz="1450975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4pPr>
      <a:lvl5pPr marL="2902585" algn="l" defTabSz="1450975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5pPr>
      <a:lvl6pPr marL="3628390" algn="l" defTabSz="1450975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6pPr>
      <a:lvl7pPr marL="4353560" algn="l" defTabSz="1450975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7pPr>
      <a:lvl8pPr marL="5079365" algn="l" defTabSz="1450975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8pPr>
      <a:lvl9pPr marL="5805170" algn="l" defTabSz="1450975" rtl="0" eaLnBrk="1" latinLnBrk="0" hangingPunct="1">
        <a:defRPr sz="28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574675" y="53975"/>
            <a:ext cx="8001000" cy="8286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566738" y="1403350"/>
            <a:ext cx="8001000" cy="4616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任意多边形 1027"/>
          <p:cNvSpPr/>
          <p:nvPr userDrawn="1"/>
        </p:nvSpPr>
        <p:spPr>
          <a:xfrm flipV="1">
            <a:off x="0" y="863600"/>
            <a:ext cx="8532813" cy="73025"/>
          </a:xfrm>
          <a:custGeom>
            <a:avLst/>
            <a:gdLst>
              <a:gd name="A1" fmla="val 585"/>
              <a:gd name="A3" fmla="val 0"/>
              <a:gd name="G0" fmla="+- A1 0 0"/>
            </a:gdLst>
            <a:ahLst/>
            <a:cxnLst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 lvl="0">
              <a:buClrTx/>
            </a:pPr>
            <a:endParaRPr sz="24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9" name="直接连接符 1028"/>
          <p:cNvSpPr/>
          <p:nvPr userDrawn="1"/>
        </p:nvSpPr>
        <p:spPr>
          <a:xfrm>
            <a:off x="1781175" y="6354763"/>
            <a:ext cx="73628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0" name="圆角矩形 1029">
            <a:hlinkClick r:id="" action="ppaction://hlinkshowjump?jump=lastslide"/>
          </p:cNvPr>
          <p:cNvSpPr/>
          <p:nvPr userDrawn="1"/>
        </p:nvSpPr>
        <p:spPr>
          <a:xfrm>
            <a:off x="7902575" y="6407150"/>
            <a:ext cx="900113" cy="450850"/>
          </a:xfrm>
          <a:prstGeom prst="roundRect">
            <a:avLst>
              <a:gd name="adj" fmla="val 16667"/>
            </a:avLst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0">
                <a:latin typeface="Arial" panose="020B0604020202020204" pitchFamily="34" charset="0"/>
                <a:ea typeface="黑体" panose="02010609060101010101" pitchFamily="49" charset="-122"/>
              </a:rPr>
              <a:t>退出</a:t>
            </a:r>
            <a:endParaRPr lang="zh-CN" altLang="en-US" sz="1800" b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69900" lvl="0" indent="-469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08050" lvl="1" indent="-436245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04925" lvl="2" indent="-39497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94180" lvl="3" indent="-3873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94230" lvl="4" indent="-398780" algn="l" defTabSz="91440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2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28650" y="366184"/>
            <a:ext cx="7886700" cy="132503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628650" y="1824567"/>
            <a:ext cx="7886700" cy="435186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p>
            <a:pPr lvl="0" indent="-17145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900" strike="noStrike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lang="zh-CN" altLang="en-US" sz="900" strike="noStrike" noProof="1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circl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microsoft.com/office/2007/relationships/media" Target="file:///H:\&#21051;&#23398;&#26696;1111\&#24052;&#35199;&#35838;&#20214;\&#23548;&#20837;&#35270;&#39057;.mpg" TargetMode="External"/><Relationship Id="rId1" Type="http://schemas.openxmlformats.org/officeDocument/2006/relationships/video" Target="file:///H:\&#21051;&#23398;&#26696;1111\&#24052;&#35199;&#35838;&#20214;\&#23548;&#20837;&#35270;&#39057;.mpg" TargetMode="Externa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7" Type="http://schemas.openxmlformats.org/officeDocument/2006/relationships/slide" Target="slide8.xml"/><Relationship Id="rId6" Type="http://schemas.openxmlformats.org/officeDocument/2006/relationships/slide" Target="slide9.xml"/><Relationship Id="rId5" Type="http://schemas.openxmlformats.org/officeDocument/2006/relationships/slide" Target="slide14.xml"/><Relationship Id="rId4" Type="http://schemas.openxmlformats.org/officeDocument/2006/relationships/slide" Target="slide11.xml"/><Relationship Id="rId3" Type="http://schemas.openxmlformats.org/officeDocument/2006/relationships/slide" Target="slide1.xml"/><Relationship Id="rId2" Type="http://schemas.openxmlformats.org/officeDocument/2006/relationships/slide" Target="slide7.xml"/><Relationship Id="rId1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" Target="slide14.xml"/><Relationship Id="rId7" Type="http://schemas.openxmlformats.org/officeDocument/2006/relationships/slide" Target="slide11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slide" Target="slide10.xml"/><Relationship Id="rId7" Type="http://schemas.openxmlformats.org/officeDocument/2006/relationships/slide" Target="slide14.xml"/><Relationship Id="rId6" Type="http://schemas.openxmlformats.org/officeDocument/2006/relationships/slide" Target="slide11.xml"/><Relationship Id="rId5" Type="http://schemas.openxmlformats.org/officeDocument/2006/relationships/slide" Target="slide1.xml"/><Relationship Id="rId4" Type="http://schemas.openxmlformats.org/officeDocument/2006/relationships/slide" Target="slide7.xml"/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0" Type="http://schemas.openxmlformats.org/officeDocument/2006/relationships/slideLayout" Target="../slideLayouts/slideLayout35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0.png"/><Relationship Id="rId7" Type="http://schemas.openxmlformats.org/officeDocument/2006/relationships/oleObject" Target="../embeddings/Workbook4.xls"/><Relationship Id="rId6" Type="http://schemas.openxmlformats.org/officeDocument/2006/relationships/image" Target="../media/image19.png"/><Relationship Id="rId5" Type="http://schemas.openxmlformats.org/officeDocument/2006/relationships/oleObject" Target="../embeddings/Workbook3.xls"/><Relationship Id="rId4" Type="http://schemas.openxmlformats.org/officeDocument/2006/relationships/image" Target="../media/image18.png"/><Relationship Id="rId3" Type="http://schemas.openxmlformats.org/officeDocument/2006/relationships/oleObject" Target="../embeddings/Workbook2.xls"/><Relationship Id="rId2" Type="http://schemas.openxmlformats.org/officeDocument/2006/relationships/image" Target="../media/image17.png"/><Relationship Id="rId15" Type="http://schemas.openxmlformats.org/officeDocument/2006/relationships/notesSlide" Target="../notesSlides/notesSlide4.xml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18.xml"/><Relationship Id="rId12" Type="http://schemas.openxmlformats.org/officeDocument/2006/relationships/image" Target="../media/image24.jpeg"/><Relationship Id="rId11" Type="http://schemas.openxmlformats.org/officeDocument/2006/relationships/image" Target="../media/image23.jpeg"/><Relationship Id="rId10" Type="http://schemas.openxmlformats.org/officeDocument/2006/relationships/image" Target="../media/image22.jpeg"/><Relationship Id="rId1" Type="http://schemas.openxmlformats.org/officeDocument/2006/relationships/oleObject" Target="../embeddings/Workbook1.xls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6.xml"/><Relationship Id="rId2" Type="http://schemas.openxmlformats.org/officeDocument/2006/relationships/slide" Target="slide19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1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7" name="横卷形 105476"/>
          <p:cNvSpPr/>
          <p:nvPr/>
        </p:nvSpPr>
        <p:spPr>
          <a:xfrm>
            <a:off x="252413" y="-210185"/>
            <a:ext cx="6337300" cy="165735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59000"/>
                </a:scheme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5478" name="矩形 105477"/>
          <p:cNvSpPr/>
          <p:nvPr/>
        </p:nvSpPr>
        <p:spPr>
          <a:xfrm>
            <a:off x="759778" y="163513"/>
            <a:ext cx="439261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bg1">
                        <a:alpha val="35001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  <a:alpha val="38000"/>
                      </a:schemeClr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欢迎走进地理课堂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bg1">
                      <a:alpha val="35001"/>
                    </a:schemeClr>
                  </a:gs>
                  <a:gs pos="100000">
                    <a:schemeClr val="bg1">
                      <a:gamma/>
                      <a:tint val="0"/>
                      <a:invGamma/>
                      <a:alpha val="38000"/>
                    </a:schemeClr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导入视频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7660" y="1447165"/>
            <a:ext cx="8750935" cy="5353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标题 6041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pic>
        <p:nvPicPr>
          <p:cNvPr id="46083" name="图片 60419" descr="7f341da34da76f638a8ab7bc2b0bd9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5840" y="793115"/>
            <a:ext cx="3979863" cy="5272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4" name="动作按钮: 后退或前一项 60420">
            <a:hlinkClick r:id="rId2" action="ppaction://hlinksldjump"/>
          </p:cNvPr>
          <p:cNvSpPr/>
          <p:nvPr/>
        </p:nvSpPr>
        <p:spPr>
          <a:xfrm>
            <a:off x="8610600" y="1066800"/>
            <a:ext cx="1524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6085" name="图片 60421" descr="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600" cy="1311275"/>
          </a:xfrm>
          <a:prstGeom prst="rect">
            <a:avLst/>
          </a:prstGeom>
          <a:solidFill>
            <a:srgbClr val="023403"/>
          </a:solidFill>
          <a:ln w="9525">
            <a:noFill/>
          </a:ln>
        </p:spPr>
      </p:pic>
      <p:pic>
        <p:nvPicPr>
          <p:cNvPr id="17412" name="内容占位符 17411" descr="巴西地形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39370" y="792480"/>
            <a:ext cx="4855210" cy="49466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标题 54273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143000"/>
          </a:xfrm>
        </p:spPr>
        <p:txBody>
          <a:bodyPr anchor="ctr"/>
          <a:p>
            <a:r>
              <a:rPr lang="zh-CN" altLang="en-US" sz="8000" dirty="0">
                <a:solidFill>
                  <a:srgbClr val="008000"/>
                </a:solidFill>
              </a:rPr>
              <a:t>绿        色</a:t>
            </a:r>
            <a:endParaRPr lang="zh-CN" altLang="en-US" sz="8000" dirty="0">
              <a:solidFill>
                <a:srgbClr val="008000"/>
              </a:solidFill>
            </a:endParaRPr>
          </a:p>
        </p:txBody>
      </p:sp>
      <p:pic>
        <p:nvPicPr>
          <p:cNvPr id="49154" name="文本占位符 54274" descr="看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29400" y="228600"/>
            <a:ext cx="2133600" cy="1595438"/>
          </a:xfrm>
          <a:solidFill>
            <a:srgbClr val="023403"/>
          </a:solidFill>
        </p:spPr>
      </p:pic>
      <p:sp>
        <p:nvSpPr>
          <p:cNvPr id="54276" name="文本框 54275"/>
          <p:cNvSpPr txBox="1"/>
          <p:nvPr/>
        </p:nvSpPr>
        <p:spPr>
          <a:xfrm>
            <a:off x="2514600" y="3048000"/>
            <a:ext cx="40386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6000" b="1" dirty="0">
                <a:solidFill>
                  <a:srgbClr val="023403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水之绿</a:t>
            </a:r>
            <a:endParaRPr lang="zh-CN" altLang="en-US" sz="6000" b="1" dirty="0">
              <a:solidFill>
                <a:srgbClr val="023403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434" name="内容占位符 18433"/>
          <p:cNvGraphicFramePr/>
          <p:nvPr>
            <p:ph/>
          </p:nvPr>
        </p:nvGraphicFramePr>
        <p:xfrm>
          <a:off x="2681288" y="1733550"/>
          <a:ext cx="6075362" cy="2909888"/>
        </p:xfrm>
        <a:graphic>
          <a:graphicData uri="http://schemas.openxmlformats.org/drawingml/2006/table">
            <a:tbl>
              <a:tblPr/>
              <a:tblGrid>
                <a:gridCol w="1528763"/>
                <a:gridCol w="946150"/>
                <a:gridCol w="1214437"/>
                <a:gridCol w="946150"/>
                <a:gridCol w="1439863"/>
              </a:tblGrid>
              <a:tr h="757238"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r">
                        <a:buNone/>
                      </a:pPr>
                      <a:r>
                        <a:rPr lang="zh-CN" altLang="en-US" sz="1900" b="1"/>
                        <a:t>河名</a:t>
                      </a:r>
                      <a:endParaRPr lang="zh-CN" altLang="en-US" sz="1900"/>
                    </a:p>
                    <a:p>
                      <a:pPr marL="0" lvl="0" indent="0">
                        <a:buNone/>
                      </a:pPr>
                      <a:r>
                        <a:rPr lang="zh-CN" altLang="en-US" sz="1900" b="1"/>
                        <a:t>项目</a:t>
                      </a:r>
                      <a:endParaRPr lang="zh-CN" altLang="en-US" sz="1900" b="1"/>
                    </a:p>
                  </a:txBody>
                  <a:tcPr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 cap="rnd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900" b="1"/>
                        <a:t>尼罗河</a:t>
                      </a:r>
                      <a:endParaRPr lang="zh-CN" altLang="en-US" sz="1900" b="1"/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900" b="1"/>
                        <a:t>亚马孙河</a:t>
                      </a:r>
                      <a:endParaRPr lang="zh-CN" altLang="en-US" sz="1900" b="1"/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900" b="1"/>
                        <a:t>长江</a:t>
                      </a:r>
                      <a:endParaRPr lang="zh-CN" altLang="en-US" sz="1900" b="1"/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900" b="1"/>
                        <a:t>密西西比河</a:t>
                      </a:r>
                      <a:endParaRPr lang="zh-CN" altLang="en-US" sz="1900" b="1"/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</a:tr>
              <a:tr h="690562"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700" b="1"/>
                        <a:t>河流长度</a:t>
                      </a:r>
                      <a:endParaRPr lang="zh-CN" altLang="en-US" sz="1700" b="1"/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1700" b="1"/>
                        <a:t>(</a:t>
                      </a:r>
                      <a:r>
                        <a:rPr lang="zh-CN" altLang="en-US" sz="1700" b="1"/>
                        <a:t>千米</a:t>
                      </a:r>
                      <a:r>
                        <a:rPr lang="en-US" altLang="zh-CN" sz="1700" b="1"/>
                        <a:t>)</a:t>
                      </a:r>
                      <a:endParaRPr lang="zh-CN" altLang="en-US" sz="1700" b="1"/>
                    </a:p>
                  </a:txBody>
                  <a:tcPr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/>
                        <a:t>6671</a:t>
                      </a:r>
                      <a:endParaRPr lang="zh-CN" altLang="en-US" sz="1800" b="1"/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>
                          <a:solidFill>
                            <a:srgbClr val="FF0000"/>
                          </a:solidFill>
                        </a:rPr>
                        <a:t>6437</a:t>
                      </a:r>
                      <a:endParaRPr lang="zh-CN" altLang="en-US" sz="1800" b="1">
                        <a:solidFill>
                          <a:srgbClr val="FF0000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/>
                        <a:t>6300</a:t>
                      </a:r>
                      <a:endParaRPr lang="zh-CN" altLang="en-US" sz="1800" b="1"/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/>
                        <a:t>6262</a:t>
                      </a:r>
                      <a:endParaRPr lang="zh-CN" altLang="en-US" sz="1800" b="1"/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</a:tr>
              <a:tr h="688975"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700" b="1"/>
                        <a:t>流域面积</a:t>
                      </a:r>
                      <a:endParaRPr lang="zh-CN" altLang="en-US" sz="1700" b="1"/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1700" b="1"/>
                        <a:t>(</a:t>
                      </a:r>
                      <a:r>
                        <a:rPr lang="zh-CN" altLang="en-US" sz="1700" b="1"/>
                        <a:t>万</a:t>
                      </a:r>
                      <a:r>
                        <a:rPr lang="en-US" altLang="zh-CN" sz="1700" b="1"/>
                        <a:t>KM</a:t>
                      </a:r>
                      <a:r>
                        <a:rPr lang="en-US" altLang="zh-CN" sz="1700" b="1" baseline="30000"/>
                        <a:t>2</a:t>
                      </a:r>
                      <a:r>
                        <a:rPr lang="en-US" altLang="zh-CN" sz="1700" b="1"/>
                        <a:t>)</a:t>
                      </a:r>
                      <a:endParaRPr lang="zh-CN" altLang="en-US" sz="1700" b="1"/>
                    </a:p>
                  </a:txBody>
                  <a:tcPr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/>
                        <a:t>288</a:t>
                      </a:r>
                      <a:endParaRPr lang="zh-CN" altLang="en-US" sz="1800" b="1"/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>
                          <a:solidFill>
                            <a:srgbClr val="FF0000"/>
                          </a:solidFill>
                        </a:rPr>
                        <a:t>705</a:t>
                      </a:r>
                      <a:endParaRPr lang="zh-CN" altLang="en-US" sz="1800" b="1">
                        <a:solidFill>
                          <a:srgbClr val="FF0000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/>
                        <a:t>181</a:t>
                      </a:r>
                      <a:endParaRPr lang="zh-CN" altLang="en-US" sz="1800" b="1"/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/>
                        <a:t>322</a:t>
                      </a:r>
                      <a:endParaRPr lang="zh-CN" altLang="en-US" sz="1800" b="1"/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</a:tr>
              <a:tr h="773113"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700" b="1"/>
                        <a:t>河口平均流量</a:t>
                      </a:r>
                      <a:r>
                        <a:rPr lang="en-US" altLang="zh-CN" sz="1700" b="1"/>
                        <a:t>(</a:t>
                      </a:r>
                      <a:r>
                        <a:rPr lang="zh-CN" altLang="en-US" sz="1700" b="1"/>
                        <a:t>万</a:t>
                      </a:r>
                      <a:r>
                        <a:rPr lang="en-US" altLang="zh-CN" sz="1700" b="1"/>
                        <a:t>M</a:t>
                      </a:r>
                      <a:r>
                        <a:rPr lang="en-US" altLang="zh-CN" sz="1700" b="1" baseline="30000"/>
                        <a:t>3</a:t>
                      </a:r>
                      <a:r>
                        <a:rPr lang="en-US" altLang="zh-CN" sz="1700" b="1"/>
                        <a:t>/</a:t>
                      </a:r>
                      <a:r>
                        <a:rPr lang="zh-CN" altLang="en-US" sz="1700" b="1"/>
                        <a:t>秒</a:t>
                      </a:r>
                      <a:r>
                        <a:rPr lang="en-US" altLang="zh-CN" sz="1700" b="1"/>
                        <a:t>)</a:t>
                      </a:r>
                      <a:endParaRPr lang="zh-CN" altLang="en-US" sz="1700" b="1"/>
                    </a:p>
                  </a:txBody>
                  <a:tcPr vert="horz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/>
                        <a:t>0.23</a:t>
                      </a:r>
                      <a:endParaRPr lang="zh-CN" altLang="en-US" sz="1800" b="1"/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CN" altLang="en-US" sz="1800" b="1">
                        <a:solidFill>
                          <a:srgbClr val="FF0000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/>
                        <a:t>3.2</a:t>
                      </a:r>
                      <a:endParaRPr lang="zh-CN" altLang="en-US" sz="1800" b="1"/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469900" lvl="0" indent="-469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o"/>
                        <a:defRPr sz="2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908050" lvl="1" indent="-436245" algn="l">
                        <a:defRPr sz="2200" kern="1200"/>
                      </a:lvl2pPr>
                      <a:lvl3pPr marL="1304925" lvl="2" indent="-394970" algn="l">
                        <a:defRPr sz="2100" kern="1200"/>
                      </a:lvl3pPr>
                      <a:lvl4pPr marL="1694180" lvl="3" indent="-387350" algn="l">
                        <a:defRPr sz="1800" kern="1200"/>
                      </a:lvl4pPr>
                      <a:lvl5pPr marL="2094230" lvl="4" indent="-398780" algn="l">
                        <a:spcBef>
                          <a:spcPct val="25000"/>
                        </a:spcBef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/>
                        <a:t>1.9</a:t>
                      </a:r>
                      <a:endParaRPr lang="zh-CN" altLang="en-US" sz="1800" b="1"/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E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469" name="文本框 18468"/>
          <p:cNvSpPr txBox="1"/>
          <p:nvPr/>
        </p:nvSpPr>
        <p:spPr>
          <a:xfrm>
            <a:off x="161925" y="503238"/>
            <a:ext cx="2339975" cy="393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90000"/>
              <a:buFont typeface="Wingdings" panose="05000000000000000000" pitchFamily="2" charset="2"/>
              <a:buChar char="l"/>
            </a:pPr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自然环境</a:t>
            </a:r>
            <a:endParaRPr lang="zh-CN" altLang="en-US" sz="2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70" name="文本框 18469"/>
          <p:cNvSpPr txBox="1"/>
          <p:nvPr/>
        </p:nvSpPr>
        <p:spPr>
          <a:xfrm>
            <a:off x="6911975" y="560388"/>
            <a:ext cx="1800225" cy="393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200" b="1">
                <a:latin typeface="Arial" panose="020B0604020202020204" pitchFamily="34" charset="0"/>
                <a:ea typeface="宋体" panose="02010600030101010101" pitchFamily="2" charset="-122"/>
              </a:rPr>
              <a:t>◇◇◇</a:t>
            </a:r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河流</a:t>
            </a:r>
            <a:endParaRPr lang="zh-CN" altLang="en-US" sz="2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71" name="文本框 18470"/>
          <p:cNvSpPr txBox="1"/>
          <p:nvPr/>
        </p:nvSpPr>
        <p:spPr>
          <a:xfrm>
            <a:off x="2546350" y="4902200"/>
            <a:ext cx="6389688" cy="6413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n"/>
            </a:pPr>
            <a:r>
              <a:rPr lang="zh-CN" altLang="en-US" sz="2000" b="0">
                <a:latin typeface="Arial" panose="020B0604020202020204" pitchFamily="34" charset="0"/>
                <a:ea typeface="楷体_GB2312" panose="02010609030101010101" pitchFamily="49" charset="-122"/>
              </a:rPr>
              <a:t>亚马孙河在四条河流中的长度、流域面积和河口平均流量分别位居第几？</a:t>
            </a:r>
            <a:endParaRPr lang="zh-CN" altLang="en-US" sz="2000" b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8472" name="文本框 18471"/>
          <p:cNvSpPr txBox="1"/>
          <p:nvPr/>
        </p:nvSpPr>
        <p:spPr>
          <a:xfrm>
            <a:off x="2546350" y="5667375"/>
            <a:ext cx="6435725" cy="64135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100000"/>
              <a:buFont typeface="Wingdings" panose="05000000000000000000" pitchFamily="2" charset="2"/>
              <a:buChar char="n"/>
            </a:pPr>
            <a:r>
              <a:rPr lang="zh-CN" altLang="en-US" sz="2000" b="0">
                <a:latin typeface="Arial" panose="020B0604020202020204" pitchFamily="34" charset="0"/>
                <a:ea typeface="楷体_GB2312" panose="02010609030101010101" pitchFamily="49" charset="-122"/>
              </a:rPr>
              <a:t>亚马孙河的长度在全球位居第二，流域面积和河口平均流量均位于全球第一。</a:t>
            </a:r>
            <a:endParaRPr lang="zh-CN" altLang="en-US" sz="2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73" name="圆角矩形 18472"/>
          <p:cNvSpPr/>
          <p:nvPr/>
        </p:nvSpPr>
        <p:spPr>
          <a:xfrm>
            <a:off x="1376363" y="4822825"/>
            <a:ext cx="1125537" cy="450850"/>
          </a:xfrm>
          <a:prstGeom prst="roundRect">
            <a:avLst>
              <a:gd name="adj" fmla="val 16667"/>
            </a:avLst>
          </a:prstGeom>
          <a:solidFill>
            <a:srgbClr val="FFFFFF">
              <a:alpha val="64000"/>
            </a:srgbClr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问题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74" name="圆角矩形 18473"/>
          <p:cNvSpPr/>
          <p:nvPr/>
        </p:nvSpPr>
        <p:spPr>
          <a:xfrm>
            <a:off x="1376363" y="5724525"/>
            <a:ext cx="1125537" cy="450850"/>
          </a:xfrm>
          <a:prstGeom prst="roundRect">
            <a:avLst>
              <a:gd name="adj" fmla="val 16667"/>
            </a:avLst>
          </a:prstGeom>
          <a:solidFill>
            <a:srgbClr val="FFFFFF">
              <a:alpha val="64000"/>
            </a:srgbClr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解说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75" name="圆角矩形 18474">
            <a:hlinkClick r:id="rId1" action="ppaction://hlinksldjump"/>
          </p:cNvPr>
          <p:cNvSpPr/>
          <p:nvPr/>
        </p:nvSpPr>
        <p:spPr>
          <a:xfrm>
            <a:off x="2051050" y="6407150"/>
            <a:ext cx="900113" cy="450850"/>
          </a:xfrm>
          <a:prstGeom prst="roundRect">
            <a:avLst>
              <a:gd name="adj" fmla="val 16667"/>
            </a:avLst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0">
                <a:latin typeface="Arial" panose="020B0604020202020204" pitchFamily="34" charset="0"/>
                <a:ea typeface="黑体" panose="02010609060101010101" pitchFamily="49" charset="-122"/>
              </a:rPr>
              <a:t>地形</a:t>
            </a:r>
            <a:endParaRPr lang="zh-CN" altLang="en-US" sz="1800" b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476" name="圆角矩形 18475">
            <a:hlinkClick r:id="rId2" action="ppaction://hlinksldjump"/>
          </p:cNvPr>
          <p:cNvSpPr/>
          <p:nvPr/>
        </p:nvSpPr>
        <p:spPr>
          <a:xfrm>
            <a:off x="3340100" y="6407150"/>
            <a:ext cx="900113" cy="450850"/>
          </a:xfrm>
          <a:prstGeom prst="roundRect">
            <a:avLst>
              <a:gd name="adj" fmla="val 16667"/>
            </a:avLst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0">
                <a:latin typeface="Arial" panose="020B0604020202020204" pitchFamily="34" charset="0"/>
                <a:ea typeface="黑体" panose="02010609060101010101" pitchFamily="49" charset="-122"/>
              </a:rPr>
              <a:t>气候</a:t>
            </a:r>
            <a:endParaRPr lang="zh-CN" altLang="en-US" sz="1800" b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477" name="圆角矩形 18476"/>
          <p:cNvSpPr/>
          <p:nvPr/>
        </p:nvSpPr>
        <p:spPr>
          <a:xfrm>
            <a:off x="4630738" y="6407150"/>
            <a:ext cx="900112" cy="450850"/>
          </a:xfrm>
          <a:prstGeom prst="roundRect">
            <a:avLst>
              <a:gd name="adj" fmla="val 16667"/>
            </a:avLst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0">
                <a:solidFill>
                  <a:srgbClr val="B2B2B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河流</a:t>
            </a:r>
            <a:endParaRPr lang="zh-CN" altLang="en-US" sz="1800" b="0">
              <a:solidFill>
                <a:srgbClr val="B2B2B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478" name="文本框 18477"/>
          <p:cNvSpPr txBox="1"/>
          <p:nvPr/>
        </p:nvSpPr>
        <p:spPr>
          <a:xfrm>
            <a:off x="1376363" y="1042988"/>
            <a:ext cx="46799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p"/>
            </a:pP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亚马孙河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79" name="动作按钮: 自定义 18478">
            <a:hlinkClick r:id="rId3" action="ppaction://hlinksldjump"/>
          </p:cNvPr>
          <p:cNvSpPr/>
          <p:nvPr/>
        </p:nvSpPr>
        <p:spPr>
          <a:xfrm>
            <a:off x="0" y="1628775"/>
            <a:ext cx="1331913" cy="404813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地理位置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80" name="动作按钮: 自定义 18479">
            <a:hlinkClick r:id="rId4" action="ppaction://hlinksldjump"/>
          </p:cNvPr>
          <p:cNvSpPr/>
          <p:nvPr/>
        </p:nvSpPr>
        <p:spPr>
          <a:xfrm>
            <a:off x="26988" y="3609975"/>
            <a:ext cx="1331912" cy="403225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人口城市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81" name="动作按钮: 自定义 18480">
            <a:hlinkClick r:id="rId5" action="ppaction://hlinksldjump"/>
          </p:cNvPr>
          <p:cNvSpPr/>
          <p:nvPr/>
        </p:nvSpPr>
        <p:spPr>
          <a:xfrm>
            <a:off x="26988" y="4645025"/>
            <a:ext cx="1331912" cy="404813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小试身手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82" name="动作按钮: 自定义 18481"/>
          <p:cNvSpPr/>
          <p:nvPr/>
        </p:nvSpPr>
        <p:spPr>
          <a:xfrm>
            <a:off x="0" y="2584450"/>
            <a:ext cx="1331913" cy="404813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solidFill>
                  <a:srgbClr val="B2B2B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自然环境</a:t>
            </a:r>
            <a:endParaRPr lang="zh-CN" altLang="en-US" sz="1800" b="1">
              <a:solidFill>
                <a:srgbClr val="B2B2B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83" name="椭圆 18482">
            <a:hlinkClick r:id="rId6" action="ppaction://hlinksldjump"/>
          </p:cNvPr>
          <p:cNvSpPr/>
          <p:nvPr/>
        </p:nvSpPr>
        <p:spPr>
          <a:xfrm>
            <a:off x="1422400" y="3114675"/>
            <a:ext cx="1079500" cy="404813"/>
          </a:xfrm>
          <a:prstGeom prst="ellipse">
            <a:avLst/>
          </a:prstGeom>
          <a:solidFill>
            <a:srgbClr val="CCFFFF">
              <a:alpha val="28999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400" b="1">
                <a:sym typeface="+mn-ea"/>
              </a:rPr>
              <a:t>河流二</a:t>
            </a:r>
            <a:endParaRPr lang="zh-CN" altLang="en-US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84" name="椭圆 18483"/>
          <p:cNvSpPr/>
          <p:nvPr/>
        </p:nvSpPr>
        <p:spPr>
          <a:xfrm>
            <a:off x="1422400" y="4014788"/>
            <a:ext cx="1079500" cy="404812"/>
          </a:xfrm>
          <a:prstGeom prst="ellipse">
            <a:avLst/>
          </a:prstGeom>
          <a:solidFill>
            <a:srgbClr val="CCFFFF">
              <a:alpha val="28999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400" b="1">
                <a:sym typeface="+mn-ea"/>
              </a:rPr>
              <a:t>河流三</a:t>
            </a:r>
            <a:endParaRPr lang="zh-CN" altLang="en-US" sz="1400" b="1">
              <a:solidFill>
                <a:srgbClr val="B2B2B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85" name="椭圆 18484">
            <a:hlinkClick r:id="rId7" action="ppaction://hlinksldjump"/>
          </p:cNvPr>
          <p:cNvSpPr/>
          <p:nvPr/>
        </p:nvSpPr>
        <p:spPr>
          <a:xfrm>
            <a:off x="1422400" y="2214563"/>
            <a:ext cx="1079500" cy="404812"/>
          </a:xfrm>
          <a:prstGeom prst="ellipse">
            <a:avLst/>
          </a:prstGeom>
          <a:solidFill>
            <a:srgbClr val="CCFFFF">
              <a:alpha val="28999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400" b="1">
                <a:solidFill>
                  <a:srgbClr val="B2B2B2"/>
                </a:solidFill>
                <a:sym typeface="+mn-ea"/>
              </a:rPr>
              <a:t>河流一</a:t>
            </a:r>
            <a:endParaRPr lang="zh-CN" altLang="en-US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3" grpId="0" bldLvl="0" animBg="1"/>
      <p:bldP spid="18474" grpId="0" bldLvl="0" animBg="1"/>
      <p:bldP spid="18478" grpId="0"/>
      <p:bldP spid="18483" grpId="0" bldLvl="0" animBg="1"/>
      <p:bldP spid="18484" grpId="0" bldLvl="0" animBg="1"/>
      <p:bldP spid="18485" grpId="0" bldLvl="0" animBg="1"/>
      <p:bldP spid="18472" grpId="0" bldLvl="0" animBg="1"/>
      <p:bldP spid="18471" grpId="0" bldLvl="0"/>
      <p:bldP spid="18471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16385"/>
          <p:cNvSpPr txBox="1"/>
          <p:nvPr/>
        </p:nvSpPr>
        <p:spPr>
          <a:xfrm>
            <a:off x="161925" y="503238"/>
            <a:ext cx="2249488" cy="393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90000"/>
              <a:buFont typeface="Wingdings" panose="05000000000000000000" pitchFamily="2" charset="2"/>
              <a:buChar char="l"/>
            </a:pPr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自然环境</a:t>
            </a:r>
            <a:endParaRPr lang="zh-CN" altLang="en-US" sz="2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文本框 16386"/>
          <p:cNvSpPr txBox="1"/>
          <p:nvPr/>
        </p:nvSpPr>
        <p:spPr>
          <a:xfrm>
            <a:off x="6911975" y="560388"/>
            <a:ext cx="1890713" cy="393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200" b="1">
                <a:latin typeface="Arial" panose="020B0604020202020204" pitchFamily="34" charset="0"/>
                <a:ea typeface="宋体" panose="02010600030101010101" pitchFamily="2" charset="-122"/>
              </a:rPr>
              <a:t>◇◇◇</a:t>
            </a:r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河流</a:t>
            </a:r>
            <a:endParaRPr lang="zh-CN" altLang="en-US" sz="2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6388" name="组合 16387"/>
          <p:cNvGrpSpPr/>
          <p:nvPr/>
        </p:nvGrpSpPr>
        <p:grpSpPr>
          <a:xfrm>
            <a:off x="2501900" y="1585913"/>
            <a:ext cx="4365625" cy="4273550"/>
            <a:chOff x="0" y="0"/>
            <a:chExt cx="2750" cy="2692"/>
          </a:xfrm>
        </p:grpSpPr>
        <p:pic>
          <p:nvPicPr>
            <p:cNvPr id="16389" name="图片 16388" descr="纬度与地形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750" cy="2692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tx1"/>
              </a:outerShdw>
            </a:effectLst>
          </p:spPr>
        </p:pic>
        <p:sp>
          <p:nvSpPr>
            <p:cNvPr id="16390" name="文本框 16389"/>
            <p:cNvSpPr txBox="1"/>
            <p:nvPr/>
          </p:nvSpPr>
          <p:spPr>
            <a:xfrm>
              <a:off x="1277" y="652"/>
              <a:ext cx="225" cy="2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None/>
              </a:pPr>
              <a:r>
                <a:rPr lang="en-US" altLang="zh-CN" sz="2000" b="0"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zh-CN" sz="2000" b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1" name="文本框 16390"/>
            <p:cNvSpPr txBox="1"/>
            <p:nvPr/>
          </p:nvSpPr>
          <p:spPr>
            <a:xfrm>
              <a:off x="1421" y="1442"/>
              <a:ext cx="223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None/>
              </a:pPr>
              <a:r>
                <a:rPr lang="en-US" altLang="zh-CN" sz="2000" b="0">
                  <a:latin typeface="Arial" panose="020B0604020202020204" pitchFamily="34" charset="0"/>
                  <a:ea typeface="宋体" panose="02010600030101010101" pitchFamily="2" charset="-122"/>
                </a:rPr>
                <a:t>B</a:t>
              </a:r>
              <a:endParaRPr lang="en-US" altLang="zh-CN" sz="2000" b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392" name="圆角矩形 16391"/>
          <p:cNvSpPr/>
          <p:nvPr/>
        </p:nvSpPr>
        <p:spPr>
          <a:xfrm>
            <a:off x="6910388" y="1585913"/>
            <a:ext cx="1125537" cy="450850"/>
          </a:xfrm>
          <a:prstGeom prst="roundRect">
            <a:avLst>
              <a:gd name="adj" fmla="val 16667"/>
            </a:avLst>
          </a:prstGeom>
          <a:solidFill>
            <a:srgbClr val="FFFFFF">
              <a:alpha val="64000"/>
            </a:srgbClr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问题</a:t>
            </a:r>
            <a:endParaRPr lang="zh-CN" altLang="en-US" sz="2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3" name="圆角矩形 16392"/>
          <p:cNvSpPr/>
          <p:nvPr/>
        </p:nvSpPr>
        <p:spPr>
          <a:xfrm>
            <a:off x="6910388" y="3835400"/>
            <a:ext cx="1125537" cy="450850"/>
          </a:xfrm>
          <a:prstGeom prst="roundRect">
            <a:avLst>
              <a:gd name="adj" fmla="val 16667"/>
            </a:avLst>
          </a:prstGeom>
          <a:solidFill>
            <a:srgbClr val="FFFFFF">
              <a:alpha val="64000"/>
            </a:srgbClr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解说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4" name="文本框 16393"/>
          <p:cNvSpPr txBox="1"/>
          <p:nvPr/>
        </p:nvSpPr>
        <p:spPr>
          <a:xfrm>
            <a:off x="6910388" y="4421188"/>
            <a:ext cx="2214562" cy="131127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 lvl="0" indent="266700">
              <a:spcBef>
                <a:spcPct val="50000"/>
              </a:spcBef>
              <a:buClr>
                <a:srgbClr val="3333CC"/>
              </a:buClr>
              <a:buSzPct val="90000"/>
              <a:buFont typeface="Wingdings" panose="05000000000000000000" pitchFamily="2" charset="2"/>
              <a:buChar char="n"/>
            </a:pPr>
            <a:r>
              <a:rPr lang="en-US" altLang="zh-CN" sz="2000" b="0">
                <a:latin typeface="Arial" panose="020B0604020202020204" pitchFamily="34" charset="0"/>
                <a:ea typeface="楷体_GB2312" panose="02010609030101010101" pitchFamily="49" charset="-122"/>
              </a:rPr>
              <a:t>A</a:t>
            </a:r>
            <a:r>
              <a:rPr lang="zh-CN" altLang="en-US" sz="2000" b="0">
                <a:latin typeface="Arial" panose="020B0604020202020204" pitchFamily="34" charset="0"/>
                <a:ea typeface="楷体_GB2312" panose="02010609030101010101" pitchFamily="49" charset="-122"/>
              </a:rPr>
              <a:t>河为亚马孙河， 比</a:t>
            </a:r>
            <a:r>
              <a:rPr lang="en-US" altLang="zh-CN" sz="2000" b="0">
                <a:latin typeface="Arial" panose="020B0604020202020204" pitchFamily="34" charset="0"/>
                <a:ea typeface="楷体_GB2312" panose="02010609030101010101" pitchFamily="49" charset="-122"/>
              </a:rPr>
              <a:t>B</a:t>
            </a:r>
            <a:r>
              <a:rPr lang="zh-CN" altLang="en-US" sz="2000" b="0">
                <a:latin typeface="Arial" panose="020B0604020202020204" pitchFamily="34" charset="0"/>
                <a:ea typeface="楷体_GB2312" panose="02010609030101010101" pitchFamily="49" charset="-122"/>
              </a:rPr>
              <a:t>河巴拉那河的水量和流域面积大，流速小。</a:t>
            </a:r>
            <a:endParaRPr lang="zh-CN" altLang="en-US" sz="2000" b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6395" name="文本框 16394"/>
          <p:cNvSpPr txBox="1"/>
          <p:nvPr/>
        </p:nvSpPr>
        <p:spPr>
          <a:xfrm>
            <a:off x="6910388" y="2209800"/>
            <a:ext cx="2233612" cy="13112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3333CC"/>
              </a:buClr>
              <a:buSzPct val="90000"/>
              <a:buFont typeface="Wingdings" panose="05000000000000000000" pitchFamily="2" charset="2"/>
              <a:buChar char="n"/>
            </a:pPr>
            <a:r>
              <a:rPr lang="zh-CN" altLang="en-US" sz="2000" b="0">
                <a:latin typeface="Arial" panose="020B0604020202020204" pitchFamily="34" charset="0"/>
                <a:ea typeface="楷体_GB2312" panose="02010609030101010101" pitchFamily="49" charset="-122"/>
              </a:rPr>
              <a:t>说出</a:t>
            </a:r>
            <a:r>
              <a:rPr lang="en-US" altLang="zh-CN" sz="2000" b="0">
                <a:latin typeface="Arial" panose="020B0604020202020204" pitchFamily="34" charset="0"/>
                <a:ea typeface="楷体_GB2312" panose="02010609030101010101" pitchFamily="49" charset="-122"/>
              </a:rPr>
              <a:t>A</a:t>
            </a:r>
            <a:r>
              <a:rPr lang="zh-CN" altLang="en-US" sz="2000" b="0">
                <a:latin typeface="Arial" panose="020B0604020202020204" pitchFamily="34" charset="0"/>
                <a:ea typeface="楷体_GB2312" panose="02010609030101010101" pitchFamily="49" charset="-122"/>
              </a:rPr>
              <a:t>、</a:t>
            </a:r>
            <a:r>
              <a:rPr lang="en-US" altLang="zh-CN" sz="2000" b="0">
                <a:latin typeface="Arial" panose="020B0604020202020204" pitchFamily="34" charset="0"/>
                <a:ea typeface="楷体_GB2312" panose="02010609030101010101" pitchFamily="49" charset="-122"/>
              </a:rPr>
              <a:t>B</a:t>
            </a:r>
            <a:r>
              <a:rPr lang="zh-CN" altLang="en-US" sz="2000" b="0">
                <a:latin typeface="Arial" panose="020B0604020202020204" pitchFamily="34" charset="0"/>
                <a:ea typeface="楷体_GB2312" panose="02010609030101010101" pitchFamily="49" charset="-122"/>
              </a:rPr>
              <a:t>两条河流的名称，比较它们的水量、流域面积和流速。</a:t>
            </a:r>
            <a:endParaRPr lang="zh-CN" altLang="en-US" sz="2000" b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6396" name="圆角矩形 16395">
            <a:hlinkClick r:id="rId2" action="ppaction://hlinksldjump"/>
          </p:cNvPr>
          <p:cNvSpPr/>
          <p:nvPr/>
        </p:nvSpPr>
        <p:spPr>
          <a:xfrm>
            <a:off x="2051050" y="6407150"/>
            <a:ext cx="900113" cy="450850"/>
          </a:xfrm>
          <a:prstGeom prst="roundRect">
            <a:avLst>
              <a:gd name="adj" fmla="val 16667"/>
            </a:avLst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0">
                <a:latin typeface="Arial" panose="020B0604020202020204" pitchFamily="34" charset="0"/>
                <a:ea typeface="黑体" panose="02010609060101010101" pitchFamily="49" charset="-122"/>
              </a:rPr>
              <a:t>地形</a:t>
            </a:r>
            <a:endParaRPr lang="zh-CN" altLang="en-US" sz="1800" b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397" name="圆角矩形 16396">
            <a:hlinkClick r:id="rId3" action="ppaction://hlinksldjump"/>
          </p:cNvPr>
          <p:cNvSpPr/>
          <p:nvPr/>
        </p:nvSpPr>
        <p:spPr>
          <a:xfrm>
            <a:off x="3340100" y="6407150"/>
            <a:ext cx="900113" cy="450850"/>
          </a:xfrm>
          <a:prstGeom prst="roundRect">
            <a:avLst>
              <a:gd name="adj" fmla="val 16667"/>
            </a:avLst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0">
                <a:latin typeface="Arial" panose="020B0604020202020204" pitchFamily="34" charset="0"/>
                <a:ea typeface="黑体" panose="02010609060101010101" pitchFamily="49" charset="-122"/>
              </a:rPr>
              <a:t>气候</a:t>
            </a:r>
            <a:endParaRPr lang="zh-CN" altLang="en-US" sz="1800" b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398" name="圆角矩形 16397"/>
          <p:cNvSpPr/>
          <p:nvPr/>
        </p:nvSpPr>
        <p:spPr>
          <a:xfrm>
            <a:off x="4630738" y="6407150"/>
            <a:ext cx="900112" cy="450850"/>
          </a:xfrm>
          <a:prstGeom prst="roundRect">
            <a:avLst>
              <a:gd name="adj" fmla="val 16667"/>
            </a:avLst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0">
                <a:solidFill>
                  <a:srgbClr val="B2B2B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河流</a:t>
            </a:r>
            <a:endParaRPr lang="zh-CN" altLang="en-US" sz="1800" b="0">
              <a:solidFill>
                <a:srgbClr val="B2B2B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399" name="椭圆 16398">
            <a:hlinkClick r:id="rId4" action="ppaction://hlinksldjump"/>
          </p:cNvPr>
          <p:cNvSpPr/>
          <p:nvPr/>
        </p:nvSpPr>
        <p:spPr>
          <a:xfrm>
            <a:off x="1422400" y="3114675"/>
            <a:ext cx="1079500" cy="404813"/>
          </a:xfrm>
          <a:prstGeom prst="ellipse">
            <a:avLst/>
          </a:prstGeom>
          <a:solidFill>
            <a:srgbClr val="CCFFFF">
              <a:alpha val="28999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400" b="1">
                <a:solidFill>
                  <a:srgbClr val="B2B2B2"/>
                </a:solidFill>
                <a:sym typeface="+mn-ea"/>
              </a:rPr>
              <a:t>河流二</a:t>
            </a:r>
            <a:endParaRPr lang="zh-CN" altLang="en-US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0" name="椭圆 16399">
            <a:hlinkClick r:id="rId5" action="ppaction://hlinksldjump"/>
          </p:cNvPr>
          <p:cNvSpPr/>
          <p:nvPr/>
        </p:nvSpPr>
        <p:spPr>
          <a:xfrm>
            <a:off x="1422400" y="4014788"/>
            <a:ext cx="1079500" cy="404812"/>
          </a:xfrm>
          <a:prstGeom prst="ellipse">
            <a:avLst/>
          </a:prstGeom>
          <a:solidFill>
            <a:srgbClr val="CCFFFF">
              <a:alpha val="28999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400" b="1">
                <a:latin typeface="Arial" panose="020B0604020202020204" pitchFamily="34" charset="0"/>
                <a:ea typeface="宋体" panose="02010600030101010101" pitchFamily="2" charset="-122"/>
              </a:rPr>
              <a:t>河流三</a:t>
            </a:r>
            <a:endParaRPr lang="zh-CN" altLang="en-US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1" name="椭圆 16400"/>
          <p:cNvSpPr/>
          <p:nvPr/>
        </p:nvSpPr>
        <p:spPr>
          <a:xfrm>
            <a:off x="1422400" y="2214563"/>
            <a:ext cx="1079500" cy="404812"/>
          </a:xfrm>
          <a:prstGeom prst="ellipse">
            <a:avLst/>
          </a:prstGeom>
          <a:solidFill>
            <a:srgbClr val="CCFFFF">
              <a:alpha val="28999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400" b="1">
                <a:sym typeface="+mn-ea"/>
              </a:rPr>
              <a:t>河流一</a:t>
            </a:r>
            <a:endParaRPr lang="zh-CN" altLang="en-US" sz="1400" b="1">
              <a:solidFill>
                <a:srgbClr val="B2B2B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2" name="文本框 16401"/>
          <p:cNvSpPr txBox="1"/>
          <p:nvPr/>
        </p:nvSpPr>
        <p:spPr>
          <a:xfrm>
            <a:off x="1376363" y="1042988"/>
            <a:ext cx="46799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p"/>
            </a:pP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巴西河流概况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3" name="动作按钮: 自定义 16402">
            <a:hlinkClick r:id="rId6" action="ppaction://hlinksldjump"/>
          </p:cNvPr>
          <p:cNvSpPr/>
          <p:nvPr/>
        </p:nvSpPr>
        <p:spPr>
          <a:xfrm>
            <a:off x="0" y="1628775"/>
            <a:ext cx="1331913" cy="404813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地理位置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4" name="动作按钮: 自定义 16403">
            <a:hlinkClick r:id="rId7" action="ppaction://hlinksldjump"/>
          </p:cNvPr>
          <p:cNvSpPr/>
          <p:nvPr/>
        </p:nvSpPr>
        <p:spPr>
          <a:xfrm>
            <a:off x="0" y="3698875"/>
            <a:ext cx="1333500" cy="404813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人口城市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5" name="动作按钮: 自定义 16404">
            <a:hlinkClick r:id="rId8" action="ppaction://hlinksldjump"/>
          </p:cNvPr>
          <p:cNvSpPr/>
          <p:nvPr/>
        </p:nvSpPr>
        <p:spPr>
          <a:xfrm>
            <a:off x="-17462" y="4779963"/>
            <a:ext cx="1331912" cy="404812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小试身手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6" name="动作按钮: 自定义 16405"/>
          <p:cNvSpPr/>
          <p:nvPr/>
        </p:nvSpPr>
        <p:spPr>
          <a:xfrm>
            <a:off x="0" y="2584450"/>
            <a:ext cx="1331913" cy="404813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solidFill>
                  <a:srgbClr val="B2B2B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自然环境</a:t>
            </a:r>
            <a:endParaRPr lang="zh-CN" altLang="en-US" sz="1800" b="1">
              <a:solidFill>
                <a:srgbClr val="B2B2B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bldLvl="0" animBg="1"/>
      <p:bldP spid="16393" grpId="0" bldLvl="0" animBg="1"/>
      <p:bldP spid="16399" grpId="0" bldLvl="0" animBg="1"/>
      <p:bldP spid="16400" grpId="0" bldLvl="0" animBg="1"/>
      <p:bldP spid="16401" grpId="0" bldLvl="0" animBg="1"/>
      <p:bldP spid="16402" grpId="0"/>
      <p:bldP spid="16394" grpId="0" bldLvl="0" animBg="1"/>
      <p:bldP spid="1639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框 17409"/>
          <p:cNvSpPr txBox="1"/>
          <p:nvPr/>
        </p:nvSpPr>
        <p:spPr>
          <a:xfrm>
            <a:off x="1890713" y="5164138"/>
            <a:ext cx="7181850" cy="1189037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 lvl="0" indent="266700">
              <a:spcBef>
                <a:spcPct val="50000"/>
              </a:spcBef>
              <a:buClr>
                <a:srgbClr val="3333CC"/>
              </a:buClr>
              <a:buSzPct val="90000"/>
              <a:buFont typeface="Wingdings" panose="05000000000000000000" pitchFamily="2" charset="2"/>
              <a:buChar char="n"/>
            </a:pPr>
            <a:r>
              <a:rPr lang="zh-CN" altLang="en-US" sz="1800" b="0">
                <a:latin typeface="Arial" panose="020B0604020202020204" pitchFamily="34" charset="0"/>
                <a:ea typeface="楷体_GB2312" panose="02010609030101010101" pitchFamily="49" charset="-122"/>
              </a:rPr>
              <a:t>伊泰普水电站位于巴西与巴拉圭之间的界河</a:t>
            </a:r>
            <a:r>
              <a:rPr lang="en-US" altLang="zh-CN" sz="1800" b="0">
                <a:latin typeface="Arial" panose="020B0604020202020204" pitchFamily="34" charset="0"/>
                <a:ea typeface="楷体_GB2312" panose="02010609030101010101" pitchFamily="49" charset="-122"/>
              </a:rPr>
              <a:t>——</a:t>
            </a:r>
            <a:r>
              <a:rPr lang="zh-CN" altLang="en-US" sz="1800" b="0">
                <a:latin typeface="Arial" panose="020B0604020202020204" pitchFamily="34" charset="0"/>
                <a:ea typeface="楷体_GB2312" panose="02010609030101010101" pitchFamily="49" charset="-122"/>
              </a:rPr>
              <a:t>巴拉那河（世界第五大河，年径流量</a:t>
            </a:r>
            <a:r>
              <a:rPr lang="en-US" altLang="zh-CN" sz="1800" b="0">
                <a:latin typeface="Arial" panose="020B0604020202020204" pitchFamily="34" charset="0"/>
                <a:ea typeface="楷体_GB2312" panose="02010609030101010101" pitchFamily="49" charset="-122"/>
              </a:rPr>
              <a:t>7250</a:t>
            </a:r>
            <a:r>
              <a:rPr lang="zh-CN" altLang="en-US" sz="1800" b="0">
                <a:latin typeface="Arial" panose="020B0604020202020204" pitchFamily="34" charset="0"/>
                <a:ea typeface="楷体_GB2312" panose="02010609030101010101" pitchFamily="49" charset="-122"/>
              </a:rPr>
              <a:t>亿立方米）上，是目前世界仅次于三峡的水电站，由巴西与巴拉圭共建。巴西利用丰富的水能资源发展水力发电事业。</a:t>
            </a:r>
            <a:endParaRPr lang="zh-CN" altLang="en-US" sz="1800" b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7411" name="文本框 17410"/>
          <p:cNvSpPr txBox="1"/>
          <p:nvPr/>
        </p:nvSpPr>
        <p:spPr>
          <a:xfrm>
            <a:off x="161925" y="503238"/>
            <a:ext cx="2339975" cy="393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90000"/>
              <a:buFont typeface="Wingdings" panose="05000000000000000000" pitchFamily="2" charset="2"/>
              <a:buChar char="l"/>
            </a:pPr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自然环境</a:t>
            </a:r>
            <a:endParaRPr lang="zh-CN" altLang="en-US" sz="2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2" name="图片 17411" descr="巴西地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2388" y="1747838"/>
            <a:ext cx="2960687" cy="30162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</p:pic>
      <p:sp>
        <p:nvSpPr>
          <p:cNvPr id="17413" name="文本框 17412"/>
          <p:cNvSpPr txBox="1"/>
          <p:nvPr/>
        </p:nvSpPr>
        <p:spPr>
          <a:xfrm>
            <a:off x="6911975" y="560388"/>
            <a:ext cx="1846263" cy="393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200" b="1">
                <a:latin typeface="Arial" panose="020B0604020202020204" pitchFamily="34" charset="0"/>
                <a:ea typeface="宋体" panose="02010600030101010101" pitchFamily="2" charset="-122"/>
              </a:rPr>
              <a:t>◇◇◇</a:t>
            </a:r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河流</a:t>
            </a:r>
            <a:endParaRPr lang="zh-CN" altLang="en-US" sz="2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7414" name="组合 17413"/>
          <p:cNvGrpSpPr/>
          <p:nvPr/>
        </p:nvGrpSpPr>
        <p:grpSpPr>
          <a:xfrm>
            <a:off x="4032250" y="1901825"/>
            <a:ext cx="5086350" cy="2636838"/>
            <a:chOff x="0" y="0"/>
            <a:chExt cx="3204" cy="1661"/>
          </a:xfrm>
        </p:grpSpPr>
        <p:pic>
          <p:nvPicPr>
            <p:cNvPr id="17415" name="图片 17414" descr="图片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2" y="0"/>
              <a:ext cx="2212" cy="1661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tx1"/>
              </a:outerShdw>
            </a:effectLst>
          </p:spPr>
        </p:pic>
        <p:sp>
          <p:nvSpPr>
            <p:cNvPr id="17416" name="直接连接符 17415"/>
            <p:cNvSpPr/>
            <p:nvPr/>
          </p:nvSpPr>
          <p:spPr>
            <a:xfrm flipH="1">
              <a:off x="0" y="952"/>
              <a:ext cx="992" cy="397"/>
            </a:xfrm>
            <a:prstGeom prst="line">
              <a:avLst/>
            </a:prstGeom>
            <a:ln w="19050" cap="flat" cmpd="sng">
              <a:solidFill>
                <a:schemeClr val="accent2"/>
              </a:solidFill>
              <a:prstDash val="solid"/>
              <a:headEnd type="triangle" w="med" len="med"/>
              <a:tailEnd type="none" w="med" len="med"/>
            </a:ln>
          </p:spPr>
        </p:sp>
      </p:grpSp>
      <p:sp>
        <p:nvSpPr>
          <p:cNvPr id="17417" name="圆角矩形 17416"/>
          <p:cNvSpPr/>
          <p:nvPr/>
        </p:nvSpPr>
        <p:spPr>
          <a:xfrm>
            <a:off x="1422400" y="4689475"/>
            <a:ext cx="1125538" cy="450850"/>
          </a:xfrm>
          <a:prstGeom prst="roundRect">
            <a:avLst>
              <a:gd name="adj" fmla="val 16667"/>
            </a:avLst>
          </a:prstGeom>
          <a:solidFill>
            <a:srgbClr val="FFFFFF">
              <a:alpha val="64000"/>
            </a:srgbClr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解说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8" name="圆角矩形 17417">
            <a:hlinkClick r:id="rId3" action="ppaction://hlinksldjump"/>
          </p:cNvPr>
          <p:cNvSpPr/>
          <p:nvPr/>
        </p:nvSpPr>
        <p:spPr>
          <a:xfrm>
            <a:off x="2051050" y="6407150"/>
            <a:ext cx="900113" cy="450850"/>
          </a:xfrm>
          <a:prstGeom prst="roundRect">
            <a:avLst>
              <a:gd name="adj" fmla="val 16667"/>
            </a:avLst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0">
                <a:latin typeface="Arial" panose="020B0604020202020204" pitchFamily="34" charset="0"/>
                <a:ea typeface="黑体" panose="02010609060101010101" pitchFamily="49" charset="-122"/>
              </a:rPr>
              <a:t>地形</a:t>
            </a:r>
            <a:endParaRPr lang="zh-CN" altLang="en-US" sz="1800" b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419" name="圆角矩形 17418">
            <a:hlinkClick r:id="rId4" action="ppaction://hlinksldjump"/>
          </p:cNvPr>
          <p:cNvSpPr/>
          <p:nvPr/>
        </p:nvSpPr>
        <p:spPr>
          <a:xfrm>
            <a:off x="3340100" y="6407150"/>
            <a:ext cx="900113" cy="450850"/>
          </a:xfrm>
          <a:prstGeom prst="roundRect">
            <a:avLst>
              <a:gd name="adj" fmla="val 16667"/>
            </a:avLst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0">
                <a:latin typeface="Arial" panose="020B0604020202020204" pitchFamily="34" charset="0"/>
                <a:ea typeface="黑体" panose="02010609060101010101" pitchFamily="49" charset="-122"/>
              </a:rPr>
              <a:t>气候</a:t>
            </a:r>
            <a:endParaRPr lang="zh-CN" altLang="en-US" sz="1800" b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420" name="圆角矩形 17419"/>
          <p:cNvSpPr/>
          <p:nvPr/>
        </p:nvSpPr>
        <p:spPr>
          <a:xfrm>
            <a:off x="4630738" y="6407150"/>
            <a:ext cx="900112" cy="450850"/>
          </a:xfrm>
          <a:prstGeom prst="roundRect">
            <a:avLst>
              <a:gd name="adj" fmla="val 16667"/>
            </a:avLst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0">
                <a:solidFill>
                  <a:srgbClr val="B2B2B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河流</a:t>
            </a:r>
            <a:endParaRPr lang="zh-CN" altLang="en-US" sz="1800" b="0">
              <a:solidFill>
                <a:srgbClr val="B2B2B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421" name="文本框 17420"/>
          <p:cNvSpPr txBox="1"/>
          <p:nvPr/>
        </p:nvSpPr>
        <p:spPr>
          <a:xfrm>
            <a:off x="1376363" y="1042988"/>
            <a:ext cx="46799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0" indent="-3429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p"/>
            </a:pP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伊泰普水电站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2" name="动作按钮: 自定义 17421">
            <a:hlinkClick r:id="rId5" action="ppaction://hlinksldjump"/>
          </p:cNvPr>
          <p:cNvSpPr/>
          <p:nvPr/>
        </p:nvSpPr>
        <p:spPr>
          <a:xfrm>
            <a:off x="0" y="1628775"/>
            <a:ext cx="1331913" cy="404813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地理位置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3" name="动作按钮: 自定义 17422">
            <a:hlinkClick r:id="rId6" action="ppaction://hlinksldjump"/>
          </p:cNvPr>
          <p:cNvSpPr/>
          <p:nvPr/>
        </p:nvSpPr>
        <p:spPr>
          <a:xfrm>
            <a:off x="26988" y="3698875"/>
            <a:ext cx="1331912" cy="404813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人口城市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4" name="动作按钮: 自定义 17423">
            <a:hlinkClick r:id="rId7" action="ppaction://hlinksldjump"/>
          </p:cNvPr>
          <p:cNvSpPr/>
          <p:nvPr/>
        </p:nvSpPr>
        <p:spPr>
          <a:xfrm>
            <a:off x="26988" y="4689475"/>
            <a:ext cx="1331912" cy="404813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小试身手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5" name="动作按钮: 自定义 17424"/>
          <p:cNvSpPr/>
          <p:nvPr/>
        </p:nvSpPr>
        <p:spPr>
          <a:xfrm>
            <a:off x="0" y="2584450"/>
            <a:ext cx="1331913" cy="404813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solidFill>
                  <a:srgbClr val="B2B2B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自然环境</a:t>
            </a:r>
            <a:endParaRPr lang="zh-CN" altLang="en-US" sz="1800" b="1">
              <a:solidFill>
                <a:srgbClr val="B2B2B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6" name="椭圆 17425"/>
          <p:cNvSpPr/>
          <p:nvPr/>
        </p:nvSpPr>
        <p:spPr>
          <a:xfrm>
            <a:off x="1422400" y="3114675"/>
            <a:ext cx="1079500" cy="404813"/>
          </a:xfrm>
          <a:prstGeom prst="ellipse">
            <a:avLst/>
          </a:prstGeom>
          <a:solidFill>
            <a:srgbClr val="CCFFFF">
              <a:alpha val="28999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400" b="1">
                <a:sym typeface="+mn-ea"/>
              </a:rPr>
              <a:t>河流二</a:t>
            </a:r>
            <a:endParaRPr lang="zh-CN" altLang="en-US" sz="1400" b="1">
              <a:solidFill>
                <a:srgbClr val="B2B2B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7" name="椭圆 17426">
            <a:hlinkClick r:id="rId8" action="ppaction://hlinksldjump"/>
          </p:cNvPr>
          <p:cNvSpPr/>
          <p:nvPr/>
        </p:nvSpPr>
        <p:spPr>
          <a:xfrm>
            <a:off x="1422400" y="4014788"/>
            <a:ext cx="1079500" cy="404812"/>
          </a:xfrm>
          <a:prstGeom prst="ellipse">
            <a:avLst/>
          </a:prstGeom>
          <a:solidFill>
            <a:srgbClr val="CCFFFF">
              <a:alpha val="28999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400" b="1">
                <a:solidFill>
                  <a:srgbClr val="B2B2B2"/>
                </a:solidFill>
                <a:sym typeface="+mn-ea"/>
              </a:rPr>
              <a:t>河流三</a:t>
            </a:r>
            <a:endParaRPr lang="zh-CN" altLang="en-US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8" name="椭圆 17427">
            <a:hlinkClick r:id="rId9" action="ppaction://hlinksldjump"/>
          </p:cNvPr>
          <p:cNvSpPr/>
          <p:nvPr/>
        </p:nvSpPr>
        <p:spPr>
          <a:xfrm>
            <a:off x="1422400" y="2214563"/>
            <a:ext cx="1079500" cy="404812"/>
          </a:xfrm>
          <a:prstGeom prst="ellipse">
            <a:avLst/>
          </a:prstGeom>
          <a:solidFill>
            <a:srgbClr val="CCFFFF">
              <a:alpha val="28999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400" b="1">
                <a:latin typeface="Arial" panose="020B0604020202020204" pitchFamily="34" charset="0"/>
                <a:ea typeface="宋体" panose="02010600030101010101" pitchFamily="2" charset="-122"/>
              </a:rPr>
              <a:t>河流一</a:t>
            </a:r>
            <a:endParaRPr lang="zh-CN" altLang="en-US" sz="1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bldLvl="0" animBg="1"/>
      <p:bldP spid="17421" grpId="0"/>
      <p:bldP spid="17426" grpId="0" bldLvl="0" animBg="1"/>
      <p:bldP spid="17427" grpId="0" bldLvl="0" animBg="1"/>
      <p:bldP spid="17428" grpId="0" bldLvl="0" animBg="1"/>
      <p:bldP spid="174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Rectangle 3"/>
          <p:cNvSpPr>
            <a:spLocks noGrp="1" noChangeArrowheads="1"/>
          </p:cNvSpPr>
          <p:nvPr/>
        </p:nvSpPr>
        <p:spPr>
          <a:xfrm>
            <a:off x="330200" y="262890"/>
            <a:ext cx="7145655" cy="18300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活动二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、亚马孙河为什么水量大？（请从气候、支流、流域面积方面思考）</a:t>
            </a:r>
            <a:endParaRPr lang="en-US" altLang="zh-CN" b="1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b="1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、为什么巴西在水运和水能方面都没有对它大力开发呢？</a:t>
            </a:r>
            <a:endParaRPr lang="zh-CN" altLang="en-US" b="1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1024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943600" cy="1143000"/>
          </a:xfrm>
        </p:spPr>
        <p:txBody>
          <a:bodyPr anchor="ctr"/>
          <a:p>
            <a:r>
              <a:rPr lang="zh-CN" altLang="en-US" sz="8800" dirty="0">
                <a:solidFill>
                  <a:srgbClr val="008000"/>
                </a:solidFill>
              </a:rPr>
              <a:t>绿        色</a:t>
            </a:r>
            <a:endParaRPr lang="zh-CN" altLang="en-US" sz="8800" dirty="0">
              <a:solidFill>
                <a:srgbClr val="008000"/>
              </a:solidFill>
            </a:endParaRPr>
          </a:p>
        </p:txBody>
      </p:sp>
      <p:pic>
        <p:nvPicPr>
          <p:cNvPr id="37890" name="文本占位符 10243" descr="看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29400" y="228600"/>
            <a:ext cx="2133600" cy="1595438"/>
          </a:xfrm>
          <a:solidFill>
            <a:srgbClr val="023403"/>
          </a:solidFill>
        </p:spPr>
      </p:pic>
      <p:sp>
        <p:nvSpPr>
          <p:cNvPr id="10245" name="文本框 10244"/>
          <p:cNvSpPr txBox="1"/>
          <p:nvPr/>
        </p:nvSpPr>
        <p:spPr>
          <a:xfrm>
            <a:off x="3276600" y="2590800"/>
            <a:ext cx="46482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6000" b="1" dirty="0">
                <a:solidFill>
                  <a:srgbClr val="023403"/>
                </a:solidFill>
                <a:latin typeface="Arial Narrow" panose="020B0506020202030204" pitchFamily="34" charset="0"/>
                <a:ea typeface="华文行楷" panose="02010800040101010101" pitchFamily="2" charset="-122"/>
              </a:rPr>
              <a:t>林之绿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1126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>
                <a:solidFill>
                  <a:srgbClr val="00B050"/>
                </a:solidFill>
              </a:rPr>
              <a:t>生机盎然的热带雨林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8914" name="文本占位符 11268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 dirty="0"/>
          </a:p>
        </p:txBody>
      </p:sp>
      <p:pic>
        <p:nvPicPr>
          <p:cNvPr id="11270" name="图片 11269" descr="48f9319f7a0cc666abe36e0863bea6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447800"/>
            <a:ext cx="7467600" cy="5113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11272" descr="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0"/>
            <a:ext cx="1752600" cy="1311275"/>
          </a:xfrm>
          <a:prstGeom prst="rect">
            <a:avLst/>
          </a:prstGeom>
          <a:solidFill>
            <a:srgbClr val="023403"/>
          </a:solidFill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Rectangle 3"/>
          <p:cNvSpPr>
            <a:spLocks noGrp="1" noChangeArrowheads="1"/>
          </p:cNvSpPr>
          <p:nvPr/>
        </p:nvSpPr>
        <p:spPr>
          <a:xfrm>
            <a:off x="556895" y="262890"/>
            <a:ext cx="7145655" cy="18300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活动</a:t>
            </a:r>
            <a:r>
              <a:rPr lang="zh-CN" altLang="en-US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：巴西的热带雨林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、为什么全球都要保护热带雨林？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7555" y="2345690"/>
            <a:ext cx="6758940" cy="2631440"/>
          </a:xfrm>
          <a:prstGeom prst="rect">
            <a:avLst/>
          </a:prstGeom>
          <a:noFill/>
          <a:ln>
            <a:noFill/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79" tIns="34289" rIns="68579" bIns="34289">
            <a:spAutoFit/>
          </a:bodyPr>
          <a:p>
            <a:pPr eaLnBrk="1" hangingPunct="1"/>
            <a:r>
              <a:rPr lang="en-US" altLang="zh-CN" sz="2800" b="1" dirty="0">
                <a:solidFill>
                  <a:srgbClr val="FFFF00"/>
                </a:solidFill>
              </a:rPr>
              <a:t>A</a:t>
            </a:r>
            <a:r>
              <a:rPr lang="zh-CN" altLang="en-US" sz="2800" b="1" dirty="0">
                <a:solidFill>
                  <a:srgbClr val="FFFF00"/>
                </a:solidFill>
              </a:rPr>
              <a:t>、涵养水源保持淡水资源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zh-CN" sz="2800" b="1" dirty="0">
                <a:solidFill>
                  <a:srgbClr val="FFFF00"/>
                </a:solidFill>
              </a:rPr>
              <a:t>B</a:t>
            </a:r>
            <a:r>
              <a:rPr lang="zh-CN" altLang="en-US" sz="2800" b="1" dirty="0">
                <a:solidFill>
                  <a:srgbClr val="FFFF00"/>
                </a:solidFill>
              </a:rPr>
              <a:t>、保持土壤防止水土流失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zh-CN" sz="2800" b="1" dirty="0">
                <a:solidFill>
                  <a:srgbClr val="FFFF00"/>
                </a:solidFill>
              </a:rPr>
              <a:t>C</a:t>
            </a:r>
            <a:r>
              <a:rPr lang="zh-CN" altLang="en-US" sz="2800" b="1" dirty="0">
                <a:solidFill>
                  <a:srgbClr val="FFFF00"/>
                </a:solidFill>
              </a:rPr>
              <a:t>、提供良好的生态环境，维护生物多样性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zh-CN" sz="2800" b="1" dirty="0">
                <a:solidFill>
                  <a:srgbClr val="FFFF00"/>
                </a:solidFill>
              </a:rPr>
              <a:t>D</a:t>
            </a:r>
            <a:r>
              <a:rPr lang="zh-CN" altLang="en-US" sz="2800" b="1" dirty="0">
                <a:solidFill>
                  <a:srgbClr val="FFFF00"/>
                </a:solidFill>
              </a:rPr>
              <a:t>、调节全球气候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zh-CN" sz="2800" b="1" dirty="0">
                <a:solidFill>
                  <a:srgbClr val="FFFF00"/>
                </a:solidFill>
              </a:rPr>
              <a:t>E</a:t>
            </a:r>
            <a:r>
              <a:rPr lang="zh-CN" altLang="en-US" sz="2800" b="1" dirty="0">
                <a:solidFill>
                  <a:srgbClr val="FFFF00"/>
                </a:solidFill>
              </a:rPr>
              <a:t>、为全球提供新鲜氧和空气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zh-CN" sz="2800" b="1" dirty="0">
                <a:solidFill>
                  <a:srgbClr val="FFFF00"/>
                </a:solidFill>
              </a:rPr>
              <a:t>F</a:t>
            </a:r>
            <a:r>
              <a:rPr lang="zh-CN" altLang="en-US" sz="2800" b="1" dirty="0">
                <a:solidFill>
                  <a:srgbClr val="FFFF00"/>
                </a:solidFill>
              </a:rPr>
              <a:t>、提供木材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5" name="标题 12289"/>
          <p:cNvSpPr>
            <a:spLocks noGrp="1"/>
          </p:cNvSpPr>
          <p:nvPr/>
        </p:nvSpPr>
        <p:spPr>
          <a:xfrm>
            <a:off x="457200" y="6794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rgbClr val="FF0000"/>
                </a:solidFill>
              </a:rPr>
              <a:t>岌岌可危的热带雨林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"/>
          <p:cNvSpPr>
            <a:spLocks noGrp="1"/>
          </p:cNvSpPr>
          <p:nvPr>
            <p:ph type="title"/>
          </p:nvPr>
        </p:nvSpPr>
        <p:spPr/>
        <p:txBody>
          <a:bodyPr wrap="square" lIns="68580" tIns="34290" rIns="68580" bIns="34290" anchor="ctr"/>
          <a:p>
            <a:endParaRPr lang="zh-CN" altLang="en-US" dirty="0"/>
          </a:p>
        </p:txBody>
      </p:sp>
      <p:pic>
        <p:nvPicPr>
          <p:cNvPr id="31746" name="内容占位符 3" descr="07i58PIC9VS_1024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9685"/>
            <a:ext cx="9144000" cy="7038975"/>
          </a:xfrm>
        </p:spPr>
      </p:pic>
      <p:pic>
        <p:nvPicPr>
          <p:cNvPr id="5" name="图片 4" descr="235106-1303061Z109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380" y="2836228"/>
            <a:ext cx="1771650" cy="784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986 0.054908 L 0.448611 0.226482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Rectangle 3"/>
          <p:cNvSpPr>
            <a:spLocks noGrp="1" noChangeArrowheads="1"/>
          </p:cNvSpPr>
          <p:nvPr/>
        </p:nvSpPr>
        <p:spPr>
          <a:xfrm>
            <a:off x="556895" y="262890"/>
            <a:ext cx="7145655" cy="18300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活动三：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巴西的热带雨林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、热带雨林遭到严重破坏的原因？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7555" y="2345690"/>
            <a:ext cx="8188960" cy="3911600"/>
          </a:xfrm>
          <a:prstGeom prst="rect">
            <a:avLst/>
          </a:prstGeom>
          <a:noFill/>
          <a:ln>
            <a:noFill/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79" tIns="34289" rIns="68579" bIns="34289">
            <a:spAutoFit/>
          </a:bodyPr>
          <a:p>
            <a:pPr algn="l" eaLnBrk="1" hangingPunct="1"/>
            <a:r>
              <a:rPr lang="en-US" altLang="zh-CN" sz="2800" b="1" dirty="0">
                <a:solidFill>
                  <a:srgbClr val="FFFF00"/>
                </a:solidFill>
              </a:rPr>
              <a:t>A</a:t>
            </a:r>
            <a:r>
              <a:rPr lang="zh-CN" altLang="en-US" sz="2800" b="1" dirty="0">
                <a:solidFill>
                  <a:srgbClr val="FFFF00"/>
                </a:solidFill>
              </a:rPr>
              <a:t>、商业</a:t>
            </a:r>
            <a:r>
              <a:rPr lang="zh-CN" altLang="en-US" sz="2800" b="1" dirty="0">
                <a:solidFill>
                  <a:srgbClr val="FFFF00"/>
                </a:solidFill>
                <a:sym typeface="+mn-ea"/>
              </a:rPr>
              <a:t>伐木者</a:t>
            </a:r>
            <a:r>
              <a:rPr lang="zh-CN" altLang="en-US" sz="2800" b="1" dirty="0">
                <a:solidFill>
                  <a:srgbClr val="FFFF00"/>
                </a:solidFill>
              </a:rPr>
              <a:t>掠夺式的采伐木材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altLang="zh-CN" sz="2800" b="1" dirty="0">
                <a:solidFill>
                  <a:srgbClr val="FFFF00"/>
                </a:solidFill>
              </a:rPr>
              <a:t>B</a:t>
            </a:r>
            <a:r>
              <a:rPr lang="zh-CN" altLang="en-US" sz="2800" b="1" dirty="0">
                <a:solidFill>
                  <a:srgbClr val="FFFF00"/>
                </a:solidFill>
              </a:rPr>
              <a:t>、开发矿产资源、水力、公路建设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altLang="zh-CN" sz="2800" b="1" dirty="0">
                <a:solidFill>
                  <a:srgbClr val="FFFF00"/>
                </a:solidFill>
              </a:rPr>
              <a:t>C</a:t>
            </a:r>
            <a:r>
              <a:rPr lang="zh-CN" altLang="en-US" sz="2800" b="1" dirty="0">
                <a:solidFill>
                  <a:srgbClr val="FFFF00"/>
                </a:solidFill>
              </a:rPr>
              <a:t>、毁林开荒，大规模开辟农场，过度发展迁移农业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altLang="zh-CN" sz="2800" b="1" dirty="0">
                <a:solidFill>
                  <a:srgbClr val="FFFF00"/>
                </a:solidFill>
              </a:rPr>
              <a:t>D</a:t>
            </a:r>
            <a:r>
              <a:rPr lang="zh-CN" altLang="en-US" sz="2800" b="1" dirty="0">
                <a:solidFill>
                  <a:srgbClr val="FFFF00"/>
                </a:solidFill>
              </a:rPr>
              <a:t>、人口激增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endParaRPr lang="zh-CN" altLang="en-US" sz="2800" b="1" dirty="0">
              <a:solidFill>
                <a:srgbClr val="FFFF00"/>
              </a:solidFill>
            </a:endParaRPr>
          </a:p>
          <a:p>
            <a:pPr eaLnBrk="1" hangingPunct="1"/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Rectangle 3"/>
          <p:cNvSpPr>
            <a:spLocks noGrp="1" noChangeArrowheads="1"/>
          </p:cNvSpPr>
          <p:nvPr/>
        </p:nvSpPr>
        <p:spPr>
          <a:xfrm>
            <a:off x="556895" y="262890"/>
            <a:ext cx="7145655" cy="18300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活动三：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巴西的热带雨林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、热带雨林</a:t>
            </a:r>
            <a:r>
              <a:rPr lang="zh-CN" altLang="en-US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遭到严重破坏的后果？</a:t>
            </a:r>
            <a:endParaRPr lang="zh-CN" altLang="en-US" b="1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7555" y="2345690"/>
            <a:ext cx="5168900" cy="3484880"/>
          </a:xfrm>
          <a:prstGeom prst="rect">
            <a:avLst/>
          </a:prstGeom>
          <a:noFill/>
          <a:ln>
            <a:noFill/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79" tIns="34289" rIns="68579" bIns="34289">
            <a:spAutoFit/>
          </a:bodyPr>
          <a:p>
            <a:pPr algn="l" eaLnBrk="1" hangingPunct="1"/>
            <a:r>
              <a:rPr lang="en-US" altLang="zh-CN" sz="2800" b="1" dirty="0">
                <a:solidFill>
                  <a:srgbClr val="FFFF00"/>
                </a:solidFill>
              </a:rPr>
              <a:t>A</a:t>
            </a:r>
            <a:r>
              <a:rPr lang="zh-CN" altLang="en-US" sz="2800" b="1" dirty="0">
                <a:solidFill>
                  <a:srgbClr val="FFFF00"/>
                </a:solidFill>
              </a:rPr>
              <a:t>、森林资源减少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altLang="zh-CN" sz="2800" b="1" dirty="0">
                <a:solidFill>
                  <a:srgbClr val="FFFF00"/>
                </a:solidFill>
              </a:rPr>
              <a:t>B</a:t>
            </a:r>
            <a:r>
              <a:rPr lang="zh-CN" altLang="en-US" sz="2800" b="1" dirty="0">
                <a:solidFill>
                  <a:srgbClr val="FFFF00"/>
                </a:solidFill>
              </a:rPr>
              <a:t>、水土流失严重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altLang="zh-CN" sz="2800" b="1" dirty="0">
                <a:solidFill>
                  <a:srgbClr val="FFFF00"/>
                </a:solidFill>
              </a:rPr>
              <a:t>C</a:t>
            </a:r>
            <a:r>
              <a:rPr lang="zh-CN" altLang="en-US" sz="2800" b="1" dirty="0">
                <a:solidFill>
                  <a:srgbClr val="FFFF00"/>
                </a:solidFill>
              </a:rPr>
              <a:t>、珍贵的野生动物遭抢劫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r>
              <a:rPr lang="zh-CN" altLang="en-US" sz="2800" b="1" dirty="0">
                <a:solidFill>
                  <a:srgbClr val="FFFF00"/>
                </a:solidFill>
              </a:rPr>
              <a:t>D、导致全球生态环境质量下降  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eaLnBrk="1" hangingPunct="1"/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Rectangle 3"/>
          <p:cNvSpPr>
            <a:spLocks noGrp="1" noChangeArrowheads="1"/>
          </p:cNvSpPr>
          <p:nvPr/>
        </p:nvSpPr>
        <p:spPr>
          <a:xfrm>
            <a:off x="556895" y="262890"/>
            <a:ext cx="7145655" cy="18300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活动三：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巴西的热带雨林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b="1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、热带雨林遭到破坏的应对措施？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4" name="虚尾箭头 3"/>
          <p:cNvSpPr/>
          <p:nvPr/>
        </p:nvSpPr>
        <p:spPr bwMode="auto">
          <a:xfrm>
            <a:off x="3504565" y="3317875"/>
            <a:ext cx="1528445" cy="419100"/>
          </a:xfrm>
          <a:prstGeom prst="striped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366" name="WordArt 24"/>
          <p:cNvSpPr>
            <a:spLocks noTextEdit="1"/>
          </p:cNvSpPr>
          <p:nvPr/>
        </p:nvSpPr>
        <p:spPr>
          <a:xfrm>
            <a:off x="921385" y="2361565"/>
            <a:ext cx="4111625" cy="6877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000" b="1">
                <a:ln w="9525" cap="flat" cmpd="sng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以环境为代价的开发方式</a:t>
            </a:r>
            <a:endParaRPr lang="zh-CN" altLang="en-US" sz="2000" b="1">
              <a:ln w="952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7" name="WordArt 17"/>
          <p:cNvSpPr>
            <a:spLocks noTextEdit="1"/>
          </p:cNvSpPr>
          <p:nvPr/>
        </p:nvSpPr>
        <p:spPr>
          <a:xfrm>
            <a:off x="5033010" y="3893185"/>
            <a:ext cx="3808095" cy="1017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000" b="1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可持续发展的新开发方式</a:t>
            </a:r>
            <a:endParaRPr lang="zh-CN" altLang="en-US" sz="2000" b="1"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标题 53249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 dirty="0">
                <a:solidFill>
                  <a:srgbClr val="008000"/>
                </a:solidFill>
              </a:rPr>
              <a:t>绿        色</a:t>
            </a:r>
            <a:endParaRPr lang="zh-CN" altLang="en-US" dirty="0">
              <a:solidFill>
                <a:srgbClr val="008000"/>
              </a:solidFill>
            </a:endParaRPr>
          </a:p>
        </p:txBody>
      </p:sp>
      <p:pic>
        <p:nvPicPr>
          <p:cNvPr id="57346" name="文本占位符 53250" descr="看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29400" y="228600"/>
            <a:ext cx="2133600" cy="1595438"/>
          </a:xfrm>
          <a:solidFill>
            <a:srgbClr val="023403"/>
          </a:solidFill>
        </p:spPr>
      </p:pic>
      <p:sp>
        <p:nvSpPr>
          <p:cNvPr id="53252" name="文本框 53251"/>
          <p:cNvSpPr txBox="1"/>
          <p:nvPr/>
        </p:nvSpPr>
        <p:spPr>
          <a:xfrm>
            <a:off x="1516380" y="2057400"/>
            <a:ext cx="7543800" cy="8743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4800" b="1" dirty="0">
                <a:solidFill>
                  <a:srgbClr val="023403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草之绿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3" name="文本框 53252"/>
          <p:cNvSpPr txBox="1"/>
          <p:nvPr/>
        </p:nvSpPr>
        <p:spPr>
          <a:xfrm>
            <a:off x="3264535" y="3048000"/>
            <a:ext cx="5638800" cy="8743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4800" b="1" dirty="0">
                <a:solidFill>
                  <a:srgbClr val="023403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水之绿</a:t>
            </a:r>
            <a:endParaRPr lang="zh-CN" altLang="en-US" sz="4800" b="1" dirty="0">
              <a:solidFill>
                <a:srgbClr val="023403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53254" name="文本框 53253"/>
          <p:cNvSpPr txBox="1"/>
          <p:nvPr/>
        </p:nvSpPr>
        <p:spPr>
          <a:xfrm>
            <a:off x="5088890" y="4114800"/>
            <a:ext cx="5638800" cy="8743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4800" b="1" dirty="0">
                <a:solidFill>
                  <a:srgbClr val="023403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林之绿</a:t>
            </a:r>
            <a:endParaRPr lang="zh-CN" altLang="en-US" sz="4800" b="1" dirty="0">
              <a:solidFill>
                <a:srgbClr val="023403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8370" name="标题 3174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 anchor="ctr"/>
          <a:p>
            <a:r>
              <a:rPr lang="zh-CN" altLang="en-US" sz="4800" b="1" dirty="0">
                <a:solidFill>
                  <a:srgbClr val="FFFF00"/>
                </a:solidFill>
              </a:rPr>
              <a:t>黄        色</a:t>
            </a:r>
            <a:endParaRPr lang="zh-CN" altLang="en-US" sz="4800" b="1" dirty="0">
              <a:solidFill>
                <a:srgbClr val="FFFF00"/>
              </a:solidFill>
            </a:endParaRPr>
          </a:p>
        </p:txBody>
      </p:sp>
      <p:sp>
        <p:nvSpPr>
          <p:cNvPr id="58371" name="文本占位符 31746"/>
          <p:cNvSpPr>
            <a:spLocks noGrp="1"/>
          </p:cNvSpPr>
          <p:nvPr>
            <p:ph idx="1"/>
          </p:nvPr>
        </p:nvSpPr>
        <p:spPr>
          <a:xfrm>
            <a:off x="1866900" y="1165860"/>
            <a:ext cx="5410200" cy="4525963"/>
          </a:xfrm>
        </p:spPr>
        <p:txBody>
          <a:bodyPr anchor="t"/>
          <a:p>
            <a:pPr marL="0" indent="0">
              <a:buNone/>
            </a:pPr>
            <a:endParaRPr lang="zh-CN" altLang="en-US" sz="4800" dirty="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r>
              <a:rPr lang="zh-CN" altLang="en-US" sz="4800" dirty="0">
                <a:solidFill>
                  <a:srgbClr val="FFFF00"/>
                </a:solidFill>
                <a:ea typeface="华文行楷" panose="02010800040101010101" pitchFamily="2" charset="-122"/>
                <a:sym typeface="+mn-ea"/>
              </a:rPr>
              <a:t>农产品</a:t>
            </a:r>
            <a:endParaRPr lang="zh-CN" altLang="en-US" sz="4800" dirty="0">
              <a:solidFill>
                <a:srgbClr val="FFFF00"/>
              </a:solidFill>
              <a:ea typeface="华文行楷" panose="02010800040101010101" pitchFamily="2" charset="-122"/>
              <a:sym typeface="+mn-ea"/>
            </a:endParaRPr>
          </a:p>
          <a:p>
            <a:r>
              <a:rPr lang="zh-CN" altLang="en-US" sz="4800" dirty="0">
                <a:solidFill>
                  <a:srgbClr val="FFFF00"/>
                </a:solidFill>
                <a:ea typeface="华文行楷" panose="02010800040101010101" pitchFamily="2" charset="-122"/>
              </a:rPr>
              <a:t>矿产资源</a:t>
            </a:r>
            <a:endParaRPr lang="zh-CN" altLang="en-US" sz="4800" dirty="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r>
              <a:rPr lang="zh-CN" altLang="en-US" sz="4800" dirty="0">
                <a:solidFill>
                  <a:srgbClr val="FFFF00"/>
                </a:solidFill>
                <a:ea typeface="华文行楷" panose="02010800040101010101" pitchFamily="2" charset="-122"/>
              </a:rPr>
              <a:t>水能资源</a:t>
            </a:r>
            <a:endParaRPr lang="zh-CN" altLang="en-US" sz="4800" dirty="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r>
              <a:rPr lang="zh-CN" altLang="en-US" sz="4800" dirty="0">
                <a:solidFill>
                  <a:srgbClr val="FFFF00"/>
                </a:solidFill>
                <a:ea typeface="华文行楷" panose="02010800040101010101" pitchFamily="2" charset="-122"/>
              </a:rPr>
              <a:t>森林资源</a:t>
            </a:r>
            <a:endParaRPr lang="zh-CN" altLang="en-US" sz="4800" dirty="0">
              <a:solidFill>
                <a:srgbClr val="FFFF00"/>
              </a:solidFill>
              <a:ea typeface="华文行楷" panose="02010800040101010101" pitchFamily="2" charset="-122"/>
            </a:endParaRPr>
          </a:p>
          <a:p>
            <a:endParaRPr lang="zh-CN" altLang="en-US" sz="4800" dirty="0">
              <a:solidFill>
                <a:srgbClr val="FFFF00"/>
              </a:solidFill>
              <a:ea typeface="华文行楷" panose="02010800040101010101" pitchFamily="2" charset="-122"/>
            </a:endParaRPr>
          </a:p>
        </p:txBody>
      </p:sp>
      <p:pic>
        <p:nvPicPr>
          <p:cNvPr id="58372" name="图片 31747" descr="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0" y="0"/>
            <a:ext cx="1752600" cy="1311275"/>
          </a:xfrm>
          <a:prstGeom prst="rect">
            <a:avLst/>
          </a:prstGeom>
          <a:solidFill>
            <a:srgbClr val="023403"/>
          </a:solidFill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0" y="857250"/>
            <a:ext cx="9144000" cy="8143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38000"/>
                </a:schemeClr>
              </a:gs>
              <a:gs pos="91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5538" name="组合 7"/>
          <p:cNvGrpSpPr/>
          <p:nvPr/>
        </p:nvGrpSpPr>
        <p:grpSpPr>
          <a:xfrm>
            <a:off x="0" y="857250"/>
            <a:ext cx="814388" cy="814388"/>
            <a:chOff x="0" y="1"/>
            <a:chExt cx="4267200" cy="4267200"/>
          </a:xfrm>
        </p:grpSpPr>
        <p:sp>
          <p:nvSpPr>
            <p:cNvPr id="2" name="矩形 1"/>
            <p:cNvSpPr/>
            <p:nvPr/>
          </p:nvSpPr>
          <p:spPr>
            <a:xfrm rot="5400000" flipV="1">
              <a:off x="0" y="1"/>
              <a:ext cx="1422402" cy="142240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 rot="5400000" flipV="1">
              <a:off x="1422395" y="5"/>
              <a:ext cx="1422402" cy="1422397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rot="5400000" flipV="1">
              <a:off x="4" y="1422396"/>
              <a:ext cx="1422397" cy="1422402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5400000" flipV="1">
              <a:off x="1422402" y="1422403"/>
              <a:ext cx="1422397" cy="1422397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5400000" flipV="1">
              <a:off x="2844798" y="1"/>
              <a:ext cx="1422402" cy="1422402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5400000" flipV="1">
              <a:off x="0" y="2844799"/>
              <a:ext cx="1422402" cy="1422402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Copyright Notice"/>
          <p:cNvSpPr/>
          <p:nvPr/>
        </p:nvSpPr>
        <p:spPr bwMode="auto">
          <a:xfrm>
            <a:off x="1327150" y="1066800"/>
            <a:ext cx="6203950" cy="57023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3999" tIns="24299" rIns="53999" bIns="24299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sm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巴西出口额位居世界前列的农产品</a:t>
            </a:r>
            <a:endParaRPr kumimoji="0" lang="en-US" sz="3200" b="1" i="0" u="none" strike="noStrike" kern="1200" cap="sm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65546" name="Chart 108"/>
          <p:cNvGraphicFramePr/>
          <p:nvPr/>
        </p:nvGraphicFramePr>
        <p:xfrm>
          <a:off x="523875" y="1855788"/>
          <a:ext cx="1812925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2414270" imgH="2316480" progId="Excel.Chart.8">
                  <p:embed/>
                </p:oleObj>
              </mc:Choice>
              <mc:Fallback>
                <p:oleObj name="" r:id="rId1" imgW="2414270" imgH="2316480" progId="Excel.Char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3875" y="1855788"/>
                        <a:ext cx="1812925" cy="173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7" name="Text Box 10"/>
          <p:cNvSpPr txBox="1"/>
          <p:nvPr/>
        </p:nvSpPr>
        <p:spPr>
          <a:xfrm>
            <a:off x="769938" y="2508250"/>
            <a:ext cx="1322387" cy="473075"/>
          </a:xfrm>
          <a:prstGeom prst="rect">
            <a:avLst/>
          </a:prstGeom>
          <a:noFill/>
          <a:ln w="9525">
            <a:noFill/>
          </a:ln>
        </p:spPr>
        <p:txBody>
          <a:bodyPr lIns="34289" tIns="17144" rIns="34289" bIns="17144" anchor="t">
            <a:spAutoFit/>
          </a:bodyPr>
          <a:p>
            <a:pPr lvl="0" indent="0" algn="ctr" defTabSz="1087755"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咖啡</a:t>
            </a:r>
            <a:endParaRPr lang="en-US" altLang="x-none" sz="27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5548" name="Chart 172"/>
          <p:cNvGraphicFramePr/>
          <p:nvPr/>
        </p:nvGraphicFramePr>
        <p:xfrm>
          <a:off x="2595563" y="1855788"/>
          <a:ext cx="1812925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3" imgW="2414270" imgH="2316480" progId="Excel.Chart.8">
                  <p:embed/>
                </p:oleObj>
              </mc:Choice>
              <mc:Fallback>
                <p:oleObj name="" r:id="rId3" imgW="2414270" imgH="2316480" progId="Excel.Chart.8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5563" y="1855788"/>
                        <a:ext cx="1812925" cy="173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9" name="Text Box 10"/>
          <p:cNvSpPr txBox="1"/>
          <p:nvPr/>
        </p:nvSpPr>
        <p:spPr>
          <a:xfrm>
            <a:off x="2841625" y="2508250"/>
            <a:ext cx="1322388" cy="473075"/>
          </a:xfrm>
          <a:prstGeom prst="rect">
            <a:avLst/>
          </a:prstGeom>
          <a:noFill/>
          <a:ln w="9525">
            <a:noFill/>
          </a:ln>
        </p:spPr>
        <p:txBody>
          <a:bodyPr lIns="34289" tIns="17144" rIns="34289" bIns="17144" anchor="t">
            <a:spAutoFit/>
          </a:bodyPr>
          <a:p>
            <a:pPr lvl="0" indent="0" algn="ctr" defTabSz="1087755"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甘蔗</a:t>
            </a:r>
            <a:endParaRPr lang="en-US" altLang="en-US" sz="27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5550" name="Chart 237"/>
          <p:cNvGraphicFramePr/>
          <p:nvPr/>
        </p:nvGraphicFramePr>
        <p:xfrm>
          <a:off x="4721225" y="1855788"/>
          <a:ext cx="1812925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5" imgW="2419985" imgH="2316480" progId="Excel.Chart.8">
                  <p:embed/>
                </p:oleObj>
              </mc:Choice>
              <mc:Fallback>
                <p:oleObj name="" r:id="rId5" imgW="2419985" imgH="2316480" progId="Excel.Char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1225" y="1855788"/>
                        <a:ext cx="1812925" cy="173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1" name="Text Box 10"/>
          <p:cNvSpPr txBox="1"/>
          <p:nvPr/>
        </p:nvSpPr>
        <p:spPr>
          <a:xfrm>
            <a:off x="4965700" y="2508250"/>
            <a:ext cx="1322388" cy="473075"/>
          </a:xfrm>
          <a:prstGeom prst="rect">
            <a:avLst/>
          </a:prstGeom>
          <a:noFill/>
          <a:ln w="9525">
            <a:noFill/>
          </a:ln>
        </p:spPr>
        <p:txBody>
          <a:bodyPr lIns="34289" tIns="17144" rIns="34289" bIns="17144" anchor="t">
            <a:spAutoFit/>
          </a:bodyPr>
          <a:p>
            <a:pPr lvl="0" indent="0" algn="ctr" defTabSz="1087755"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柑橘</a:t>
            </a:r>
            <a:endParaRPr lang="en-US" altLang="en-US" sz="27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5552" name="Chart 301"/>
          <p:cNvGraphicFramePr/>
          <p:nvPr/>
        </p:nvGraphicFramePr>
        <p:xfrm>
          <a:off x="6792913" y="1855788"/>
          <a:ext cx="1812925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7" imgW="2414270" imgH="2316480" progId="Excel.Chart.8">
                  <p:embed/>
                </p:oleObj>
              </mc:Choice>
              <mc:Fallback>
                <p:oleObj name="" r:id="rId7" imgW="2414270" imgH="2316480" progId="Excel.Char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92913" y="1855788"/>
                        <a:ext cx="1812925" cy="173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3" name="Text Box 10"/>
          <p:cNvSpPr txBox="1"/>
          <p:nvPr/>
        </p:nvSpPr>
        <p:spPr>
          <a:xfrm>
            <a:off x="7037388" y="2508250"/>
            <a:ext cx="1323975" cy="473075"/>
          </a:xfrm>
          <a:prstGeom prst="rect">
            <a:avLst/>
          </a:prstGeom>
          <a:noFill/>
          <a:ln w="9525">
            <a:noFill/>
          </a:ln>
        </p:spPr>
        <p:txBody>
          <a:bodyPr lIns="34289" tIns="17144" rIns="34289" bIns="17144" anchor="t">
            <a:spAutoFit/>
          </a:bodyPr>
          <a:p>
            <a:pPr lvl="0" indent="0" algn="ctr" defTabSz="1087755"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大豆</a:t>
            </a:r>
            <a:endParaRPr lang="en-US" altLang="x-none" sz="27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63" name="Straight Connector 310"/>
          <p:cNvCxnSpPr/>
          <p:nvPr/>
        </p:nvCxnSpPr>
        <p:spPr>
          <a:xfrm>
            <a:off x="417513" y="2051050"/>
            <a:ext cx="0" cy="3797300"/>
          </a:xfrm>
          <a:prstGeom prst="line">
            <a:avLst/>
          </a:prstGeom>
          <a:ln>
            <a:solidFill>
              <a:schemeClr val="bg1">
                <a:alpha val="3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311"/>
          <p:cNvCxnSpPr/>
          <p:nvPr/>
        </p:nvCxnSpPr>
        <p:spPr>
          <a:xfrm>
            <a:off x="2474913" y="2051050"/>
            <a:ext cx="0" cy="3797300"/>
          </a:xfrm>
          <a:prstGeom prst="line">
            <a:avLst/>
          </a:prstGeom>
          <a:ln>
            <a:solidFill>
              <a:schemeClr val="bg1">
                <a:alpha val="3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312"/>
          <p:cNvCxnSpPr/>
          <p:nvPr/>
        </p:nvCxnSpPr>
        <p:spPr>
          <a:xfrm>
            <a:off x="4532313" y="2051050"/>
            <a:ext cx="0" cy="3797300"/>
          </a:xfrm>
          <a:prstGeom prst="line">
            <a:avLst/>
          </a:prstGeom>
          <a:ln>
            <a:solidFill>
              <a:schemeClr val="bg1">
                <a:alpha val="3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313"/>
          <p:cNvCxnSpPr/>
          <p:nvPr/>
        </p:nvCxnSpPr>
        <p:spPr>
          <a:xfrm>
            <a:off x="6669088" y="2051050"/>
            <a:ext cx="0" cy="3797300"/>
          </a:xfrm>
          <a:prstGeom prst="line">
            <a:avLst/>
          </a:prstGeom>
          <a:ln>
            <a:solidFill>
              <a:schemeClr val="bg1">
                <a:alpha val="3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314"/>
          <p:cNvCxnSpPr/>
          <p:nvPr/>
        </p:nvCxnSpPr>
        <p:spPr>
          <a:xfrm>
            <a:off x="8726488" y="2011363"/>
            <a:ext cx="0" cy="3797300"/>
          </a:xfrm>
          <a:prstGeom prst="line">
            <a:avLst/>
          </a:prstGeom>
          <a:ln>
            <a:solidFill>
              <a:schemeClr val="bg1">
                <a:alpha val="3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8" name="图片 28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8213" y="4026118"/>
            <a:ext cx="1725624" cy="114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9" name="图片 28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45285" y="4049765"/>
            <a:ext cx="1639227" cy="1111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0" name="图片 28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53305" y="4042447"/>
            <a:ext cx="1684061" cy="108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1" name="图片 29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81646" y="4062085"/>
            <a:ext cx="1643558" cy="107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Rectangle 3"/>
          <p:cNvSpPr>
            <a:spLocks noGrp="1" noChangeArrowheads="1"/>
          </p:cNvSpPr>
          <p:nvPr/>
        </p:nvSpPr>
        <p:spPr>
          <a:xfrm>
            <a:off x="556895" y="262890"/>
            <a:ext cx="7145655" cy="183007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活动四：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巴西资源丰富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、说出巴西</a:t>
            </a:r>
            <a:r>
              <a:rPr kumimoji="0" lang="zh-CN" altLang="en-US" b="1" i="0" u="none" strike="noStrike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农产品出口额位居世界前列的原因？（列举四个）</a:t>
            </a:r>
            <a:endParaRPr kumimoji="0" lang="zh-CN" altLang="en-US" b="1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7555" y="2345690"/>
            <a:ext cx="2505075" cy="4338320"/>
          </a:xfrm>
          <a:prstGeom prst="rect">
            <a:avLst/>
          </a:prstGeom>
          <a:noFill/>
          <a:ln>
            <a:noFill/>
            <a:prstDash val="lgDashDot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68579" tIns="34289" rIns="68579" bIns="34289">
            <a:spAutoFit/>
          </a:bodyPr>
          <a:p>
            <a:pPr algn="l" eaLnBrk="1" hangingPunct="1"/>
            <a:r>
              <a:rPr lang="en-US" altLang="zh-CN" sz="2800" b="1" dirty="0">
                <a:solidFill>
                  <a:srgbClr val="FFFF00"/>
                </a:solidFill>
              </a:rPr>
              <a:t>A</a:t>
            </a:r>
            <a:r>
              <a:rPr lang="zh-CN" altLang="en-US" sz="2800" b="1" dirty="0">
                <a:solidFill>
                  <a:srgbClr val="FFFF00"/>
                </a:solidFill>
              </a:rPr>
              <a:t>、气候湿热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altLang="zh-CN" sz="2800" b="1" dirty="0">
                <a:solidFill>
                  <a:srgbClr val="FFFF00"/>
                </a:solidFill>
              </a:rPr>
              <a:t>B</a:t>
            </a:r>
            <a:r>
              <a:rPr lang="zh-CN" altLang="en-US" sz="2800" b="1" dirty="0">
                <a:solidFill>
                  <a:srgbClr val="FFFF00"/>
                </a:solidFill>
              </a:rPr>
              <a:t>、地形平坦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altLang="zh-CN" sz="2800" b="1" dirty="0">
                <a:solidFill>
                  <a:srgbClr val="FFFF00"/>
                </a:solidFill>
              </a:rPr>
              <a:t>C</a:t>
            </a:r>
            <a:r>
              <a:rPr lang="zh-CN" altLang="en-US" sz="2800" b="1" dirty="0">
                <a:solidFill>
                  <a:srgbClr val="FFFF00"/>
                </a:solidFill>
              </a:rPr>
              <a:t>、水资源丰富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r>
              <a:rPr lang="en-US" altLang="zh-CN" sz="2800" b="1" dirty="0">
                <a:solidFill>
                  <a:srgbClr val="FFFF00"/>
                </a:solidFill>
              </a:rPr>
              <a:t>D</a:t>
            </a:r>
            <a:r>
              <a:rPr lang="zh-CN" altLang="en-US" sz="2800" b="1" dirty="0">
                <a:solidFill>
                  <a:srgbClr val="FFFF00"/>
                </a:solidFill>
              </a:rPr>
              <a:t>、劳动力充足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endParaRPr lang="zh-CN" altLang="en-US" sz="2800" b="1" dirty="0">
              <a:solidFill>
                <a:srgbClr val="FFFF00"/>
              </a:solidFill>
            </a:endParaRPr>
          </a:p>
          <a:p>
            <a:pPr algn="l" eaLnBrk="1" hangingPunct="1"/>
            <a:r>
              <a:rPr lang="zh-CN" altLang="en-US" sz="2800" b="1" dirty="0">
                <a:solidFill>
                  <a:srgbClr val="FFFF00"/>
                </a:solidFill>
              </a:rPr>
              <a:t> 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eaLnBrk="1" hangingPunct="1"/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框 26626"/>
          <p:cNvSpPr txBox="1"/>
          <p:nvPr/>
        </p:nvSpPr>
        <p:spPr>
          <a:xfrm>
            <a:off x="0" y="152400"/>
            <a:ext cx="37338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rPr>
              <a:t>矿产资源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</a:rPr>
              <a:t>丰富</a:t>
            </a:r>
            <a:endParaRPr lang="zh-CN" altLang="en-US" sz="4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6628" name="图片 26627" descr="巴西矿产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5388" y="0"/>
            <a:ext cx="5408612" cy="6526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文本框 26628"/>
          <p:cNvSpPr txBox="1"/>
          <p:nvPr/>
        </p:nvSpPr>
        <p:spPr>
          <a:xfrm>
            <a:off x="0" y="914400"/>
            <a:ext cx="3581400" cy="4016375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lvl="0" indent="0"/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铍的储量居世界之首；铁矿储量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650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亿吨，产量和出口量均居世界第二。铝矾土、铀、锰、锡、铬、石油、天然气、煤的储量都居世界前列。</a:t>
            </a:r>
            <a:endParaRPr lang="zh-CN" altLang="en-US" sz="32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3357152047229254720"/>
          <p:cNvPicPr>
            <a:picLocks noChangeAspect="1"/>
          </p:cNvPicPr>
          <p:nvPr/>
        </p:nvPicPr>
        <p:blipFill>
          <a:blip r:embed="rId1"/>
          <a:srcRect b="3086"/>
          <a:stretch>
            <a:fillRect/>
          </a:stretch>
        </p:blipFill>
        <p:spPr>
          <a:xfrm>
            <a:off x="1096645" y="349885"/>
            <a:ext cx="7221855" cy="618236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857251"/>
            <a:ext cx="9144000" cy="520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3" descr="statue-of-jesus-city-rio-de-janeiro-brazil-image-file-america-s-image-file-253658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35150" y="1125538"/>
            <a:ext cx="5329238" cy="155448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lvl="0" indent="0" algn="ctr" defTabSz="914400" eaLnBrk="1" hangingPunct="1"/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人教版七年级地理（下册）</a:t>
            </a:r>
            <a:endParaRPr lang="zh-CN" altLang="en-US" sz="3200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lvl="0" indent="0" algn="ctr" defTabSz="914400" eaLnBrk="1" hangingPunct="1"/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第九章  西半球的国家</a:t>
            </a:r>
            <a:endParaRPr lang="zh-CN" altLang="en-US" sz="3200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lvl="0" indent="0" algn="ctr" defTabSz="914400" eaLnBrk="1" hangingPunct="1"/>
            <a:r>
              <a:rPr lang="zh-CN" altLang="en-US" sz="3200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第二节 巴西</a:t>
            </a:r>
            <a:endParaRPr lang="zh-CN" altLang="en-US" sz="3200" dirty="0">
              <a:solidFill>
                <a:srgbClr val="FFFF00"/>
              </a:solidFill>
              <a:effectLst>
                <a:outerShdw blurRad="38100" dist="38100" dir="2700000">
                  <a:srgbClr val="C0C0C0"/>
                </a:outerShdw>
              </a:effectLst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8199" name="文本框 8198">
            <a:hlinkClick r:id="rId2" action="ppaction://hlinksldjump"/>
          </p:cNvPr>
          <p:cNvSpPr txBox="1"/>
          <p:nvPr/>
        </p:nvSpPr>
        <p:spPr>
          <a:xfrm>
            <a:off x="2083435" y="6200775"/>
            <a:ext cx="5190490" cy="408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90000"/>
              <a:buFont typeface="Wingdings" panose="05000000000000000000" pitchFamily="2" charset="2"/>
              <a:buChar char="l"/>
            </a:pPr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湖北省鄂州市第九中学 单艳</a:t>
            </a:r>
            <a:endParaRPr lang="zh-CN" altLang="en-US" sz="2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AB2E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8066" name="Picture 2"/>
          <p:cNvPicPr>
            <a:picLocks noChangeAspect="1"/>
          </p:cNvPicPr>
          <p:nvPr/>
        </p:nvPicPr>
        <p:blipFill>
          <a:blip r:embed="rId1"/>
          <a:srcRect l="5556" t="28566" r="1971" b="9998"/>
          <a:stretch>
            <a:fillRect/>
          </a:stretch>
        </p:blipFill>
        <p:spPr>
          <a:xfrm>
            <a:off x="-3175" y="1616075"/>
            <a:ext cx="9147175" cy="438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43928" y="1616075"/>
            <a:ext cx="8199438" cy="2456180"/>
          </a:xfrm>
          <a:prstGeom prst="rect">
            <a:avLst/>
          </a:prstGeom>
          <a:solidFill>
            <a:srgbClr val="ECF10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p>
            <a:pPr lvl="0" eaLnBrk="1" fontAlgn="base" hangingPunct="1"/>
            <a:r>
              <a:rPr lang="zh-CN" altLang="en-US" sz="2220" b="0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二月中旬，布鲁来到里约，一下飞机，感觉热浪逼人，真不愧是</a:t>
            </a:r>
            <a:endParaRPr lang="zh-CN" altLang="en-US" sz="2220" b="0" strike="noStrike" noProof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 eaLnBrk="1" fontAlgn="base" hangingPunct="1"/>
            <a:r>
              <a:rPr lang="en-US" altLang="zh-CN" sz="2220" b="0" u="sng" strike="noStrike" noProof="1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         </a:t>
            </a:r>
            <a:r>
              <a:rPr lang="zh-CN" altLang="en-US" sz="2220" b="0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带国家。哇！大街上有各色人种，这里</a:t>
            </a:r>
            <a:r>
              <a:rPr lang="zh-CN" altLang="en-US" sz="2220" b="0" u="sng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          </a:t>
            </a:r>
            <a:r>
              <a:rPr lang="en-US" altLang="zh-CN" sz="2220" b="0" u="sng" strike="noStrike" noProof="1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 </a:t>
            </a:r>
            <a:r>
              <a:rPr lang="zh-CN" altLang="en-US" sz="2220" b="0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人真多。那真热闹，原来正举办</a:t>
            </a:r>
            <a:r>
              <a:rPr lang="zh-CN" altLang="en-US" sz="2220" b="0" u="sng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             </a:t>
            </a:r>
            <a:r>
              <a:rPr lang="zh-CN" altLang="en-US" sz="2220" b="0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节。快看，那不是 </a:t>
            </a:r>
            <a:r>
              <a:rPr lang="zh-CN" altLang="en-US" sz="2220" b="0" u="sng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         </a:t>
            </a:r>
            <a:r>
              <a:rPr lang="zh-CN" altLang="en-US" sz="2220" b="0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运动员吗？人们都说他们的球技高超得就像跳</a:t>
            </a:r>
            <a:r>
              <a:rPr lang="zh-CN" altLang="en-US" sz="2220" b="0" u="sng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          </a:t>
            </a:r>
            <a:r>
              <a:rPr lang="zh-CN" altLang="en-US" sz="2220" b="0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舞一样美妙。布鲁一路向北，飞越了</a:t>
            </a:r>
            <a:r>
              <a:rPr lang="zh-CN" altLang="en-US" sz="2220" b="0" u="sng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                 </a:t>
            </a:r>
            <a:r>
              <a:rPr lang="zh-CN" altLang="en-US" sz="2220" b="0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地形，抵达</a:t>
            </a:r>
            <a:r>
              <a:rPr lang="zh-CN" altLang="en-US" sz="2220" b="0" u="sng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              </a:t>
            </a:r>
            <a:r>
              <a:rPr lang="zh-CN" altLang="en-US" sz="2220" b="0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平原，沿</a:t>
            </a:r>
            <a:r>
              <a:rPr lang="zh-CN" altLang="en-US" sz="2220" b="0" u="sng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           </a:t>
            </a:r>
            <a:r>
              <a:rPr lang="zh-CN" altLang="en-US" sz="2220" b="0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河而上，在</a:t>
            </a:r>
            <a:r>
              <a:rPr lang="zh-CN" altLang="en-US" sz="2220" b="0" u="sng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                    </a:t>
            </a:r>
            <a:r>
              <a:rPr lang="zh-CN" altLang="en-US" sz="2220" b="0" strike="noStrike" noProof="1" dirty="0"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雨林内击退了非法伐木工人，为伙伴们争夺到了栖息地。</a:t>
            </a:r>
            <a:endParaRPr lang="zh-CN" altLang="en-US" sz="2220" b="0" strike="noStrike" noProof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9322" y="901382"/>
            <a:ext cx="5442257" cy="6400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里约大冒险故事情节梳理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8750" y="1946275"/>
            <a:ext cx="1450975" cy="428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fontAlgn="base"/>
            <a:r>
              <a:rPr lang="zh-CN" altLang="en-US" sz="2220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混血种</a:t>
            </a:r>
            <a:endParaRPr lang="zh-CN" altLang="en-US" sz="2220" strike="noStrike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6343" y="2008505"/>
            <a:ext cx="484188" cy="4302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fontAlgn="base"/>
            <a:r>
              <a:rPr lang="zh-CN" altLang="en-US" sz="2220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热</a:t>
            </a:r>
            <a:endParaRPr lang="zh-CN" altLang="en-US" sz="2220" strike="noStrike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5863" y="2296478"/>
            <a:ext cx="1330325" cy="428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fontAlgn="base"/>
            <a:r>
              <a:rPr lang="zh-CN" altLang="en-US" sz="2220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狂  欢</a:t>
            </a:r>
            <a:endParaRPr lang="zh-CN" altLang="en-US" sz="2220" strike="noStrike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6265" y="2293938"/>
            <a:ext cx="1304925" cy="4292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fontAlgn="base"/>
            <a:r>
              <a:rPr lang="zh-CN" altLang="en-US" sz="2220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足球</a:t>
            </a:r>
            <a:endParaRPr lang="zh-CN" altLang="en-US" sz="2220" strike="noStrike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3828" y="2582863"/>
            <a:ext cx="1330325" cy="4302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fontAlgn="base"/>
            <a:r>
              <a:rPr lang="zh-CN" altLang="en-US" sz="2220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桑巴</a:t>
            </a:r>
            <a:endParaRPr lang="zh-CN" altLang="en-US" sz="2220" strike="noStrike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9563" y="2946400"/>
            <a:ext cx="1450975" cy="428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fontAlgn="base"/>
            <a:r>
              <a:rPr lang="zh-CN" altLang="en-US" sz="2220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巴西高原</a:t>
            </a:r>
            <a:endParaRPr lang="zh-CN" altLang="en-US" sz="2220" strike="noStrike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5715" y="2938145"/>
            <a:ext cx="1209675" cy="4302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fontAlgn="base"/>
            <a:r>
              <a:rPr lang="zh-CN" altLang="en-US" sz="2220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亚马孙</a:t>
            </a:r>
            <a:endParaRPr lang="zh-CN" altLang="en-US" sz="2220" strike="noStrike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9160" y="3293110"/>
            <a:ext cx="2055813" cy="4302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fontAlgn="base"/>
            <a:r>
              <a:rPr lang="zh-CN" altLang="en-US" sz="2220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亚马孙热带</a:t>
            </a:r>
            <a:endParaRPr lang="zh-CN" altLang="en-US" sz="2220" strike="noStrike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9578" y="2946400"/>
            <a:ext cx="1209675" cy="428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fontAlgn="base"/>
            <a:r>
              <a:rPr lang="zh-CN" altLang="en-US" sz="2220" strike="noStrike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亚马孙</a:t>
            </a:r>
            <a:endParaRPr lang="zh-CN" altLang="en-US" sz="2220" strike="noStrike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标题 53249"/>
          <p:cNvSpPr>
            <a:spLocks noGrp="1"/>
          </p:cNvSpPr>
          <p:nvPr/>
        </p:nvSpPr>
        <p:spPr>
          <a:xfrm>
            <a:off x="-343535" y="87788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</a:rPr>
              <a:t>知识梳理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7346" name="文本占位符 53250" descr="看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228600"/>
            <a:ext cx="2133600" cy="1595438"/>
          </a:xfrm>
          <a:prstGeom prst="rect">
            <a:avLst/>
          </a:prstGeom>
          <a:solidFill>
            <a:srgbClr val="023403"/>
          </a:solidFill>
          <a:ln w="9525">
            <a:noFill/>
          </a:ln>
        </p:spPr>
      </p:pic>
      <p:sp>
        <p:nvSpPr>
          <p:cNvPr id="14343" name="矩形 1"/>
          <p:cNvSpPr/>
          <p:nvPr/>
        </p:nvSpPr>
        <p:spPr>
          <a:xfrm>
            <a:off x="809625" y="2221865"/>
            <a:ext cx="7848600" cy="3078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、蓝色白色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巴西地理位置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lvl="0" eaLnBrk="1" hangingPunct="1"/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lvl="0" eaLnBrk="1" hangingPunct="1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、草之绿、水之绿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巴西地形、气候、河流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lvl="0" eaLnBrk="1" hangingPunct="1"/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lvl="0" eaLnBrk="1" hangingPunct="1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、林之绿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巴西热带雨林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lvl="0" eaLnBrk="1" hangingPunct="1"/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lvl="0" eaLnBrk="1" hangingPunct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、黄色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农产品、矿产品、森林、水力资源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57345"/>
          <p:cNvSpPr>
            <a:spLocks noGrp="1"/>
          </p:cNvSpPr>
          <p:nvPr>
            <p:ph type="title"/>
          </p:nvPr>
        </p:nvSpPr>
        <p:spPr>
          <a:xfrm>
            <a:off x="180975" y="5673408"/>
            <a:ext cx="8229600" cy="1143000"/>
          </a:xfrm>
        </p:spPr>
        <p:txBody>
          <a:bodyPr anchor="ctr"/>
          <a:p>
            <a:r>
              <a:rPr lang="zh-CN" altLang="en-US" dirty="0">
                <a:solidFill>
                  <a:schemeClr val="accent2"/>
                </a:solidFill>
              </a:rPr>
              <a:t>蓝色   白色     </a:t>
            </a:r>
            <a:endParaRPr lang="zh-CN" altLang="en-US" dirty="0">
              <a:solidFill>
                <a:schemeClr val="bg2"/>
              </a:solidFill>
            </a:endParaRPr>
          </a:p>
        </p:txBody>
      </p:sp>
      <p:pic>
        <p:nvPicPr>
          <p:cNvPr id="57347" name="内容占位符 57346" descr="看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52600" y="1371600"/>
            <a:ext cx="5715000" cy="4302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 descr="南美政区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050" y="1352550"/>
            <a:ext cx="4521200" cy="4486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任意多边形 10242"/>
          <p:cNvSpPr/>
          <p:nvPr/>
        </p:nvSpPr>
        <p:spPr>
          <a:xfrm>
            <a:off x="3384550" y="1931988"/>
            <a:ext cx="2447925" cy="2435225"/>
          </a:xfrm>
          <a:custGeom>
            <a:avLst/>
            <a:gdLst/>
            <a:ahLst/>
            <a:cxnLst/>
            <a:pathLst>
              <a:path w="2104" h="2093">
                <a:moveTo>
                  <a:pt x="1054" y="2093"/>
                </a:moveTo>
                <a:cubicBezTo>
                  <a:pt x="1045" y="2093"/>
                  <a:pt x="1068" y="2045"/>
                  <a:pt x="1053" y="2019"/>
                </a:cubicBezTo>
                <a:cubicBezTo>
                  <a:pt x="1038" y="1993"/>
                  <a:pt x="994" y="1961"/>
                  <a:pt x="966" y="1937"/>
                </a:cubicBezTo>
                <a:cubicBezTo>
                  <a:pt x="938" y="1913"/>
                  <a:pt x="869" y="1911"/>
                  <a:pt x="883" y="1877"/>
                </a:cubicBezTo>
                <a:cubicBezTo>
                  <a:pt x="897" y="1843"/>
                  <a:pt x="1015" y="1768"/>
                  <a:pt x="1053" y="1735"/>
                </a:cubicBezTo>
                <a:cubicBezTo>
                  <a:pt x="1091" y="1702"/>
                  <a:pt x="1115" y="1698"/>
                  <a:pt x="1110" y="1679"/>
                </a:cubicBezTo>
                <a:cubicBezTo>
                  <a:pt x="1105" y="1660"/>
                  <a:pt x="1039" y="1641"/>
                  <a:pt x="1025" y="1622"/>
                </a:cubicBezTo>
                <a:cubicBezTo>
                  <a:pt x="1011" y="1603"/>
                  <a:pt x="1034" y="1579"/>
                  <a:pt x="1025" y="1565"/>
                </a:cubicBezTo>
                <a:cubicBezTo>
                  <a:pt x="1016" y="1551"/>
                  <a:pt x="978" y="1551"/>
                  <a:pt x="968" y="1537"/>
                </a:cubicBezTo>
                <a:cubicBezTo>
                  <a:pt x="958" y="1523"/>
                  <a:pt x="987" y="1499"/>
                  <a:pt x="968" y="1480"/>
                </a:cubicBezTo>
                <a:cubicBezTo>
                  <a:pt x="949" y="1461"/>
                  <a:pt x="874" y="1447"/>
                  <a:pt x="855" y="1424"/>
                </a:cubicBezTo>
                <a:cubicBezTo>
                  <a:pt x="836" y="1401"/>
                  <a:pt x="850" y="1372"/>
                  <a:pt x="855" y="1339"/>
                </a:cubicBezTo>
                <a:cubicBezTo>
                  <a:pt x="860" y="1306"/>
                  <a:pt x="888" y="1253"/>
                  <a:pt x="883" y="1225"/>
                </a:cubicBezTo>
                <a:cubicBezTo>
                  <a:pt x="878" y="1197"/>
                  <a:pt x="836" y="1182"/>
                  <a:pt x="827" y="1168"/>
                </a:cubicBezTo>
                <a:cubicBezTo>
                  <a:pt x="818" y="1154"/>
                  <a:pt x="841" y="1145"/>
                  <a:pt x="827" y="1140"/>
                </a:cubicBezTo>
                <a:cubicBezTo>
                  <a:pt x="813" y="1135"/>
                  <a:pt x="761" y="1164"/>
                  <a:pt x="742" y="1140"/>
                </a:cubicBezTo>
                <a:cubicBezTo>
                  <a:pt x="723" y="1116"/>
                  <a:pt x="751" y="1031"/>
                  <a:pt x="713" y="998"/>
                </a:cubicBezTo>
                <a:cubicBezTo>
                  <a:pt x="675" y="965"/>
                  <a:pt x="553" y="980"/>
                  <a:pt x="515" y="942"/>
                </a:cubicBezTo>
                <a:cubicBezTo>
                  <a:pt x="477" y="904"/>
                  <a:pt x="525" y="781"/>
                  <a:pt x="487" y="772"/>
                </a:cubicBezTo>
                <a:cubicBezTo>
                  <a:pt x="449" y="763"/>
                  <a:pt x="321" y="868"/>
                  <a:pt x="288" y="885"/>
                </a:cubicBezTo>
                <a:cubicBezTo>
                  <a:pt x="255" y="902"/>
                  <a:pt x="300" y="882"/>
                  <a:pt x="286" y="877"/>
                </a:cubicBezTo>
                <a:cubicBezTo>
                  <a:pt x="272" y="872"/>
                  <a:pt x="217" y="872"/>
                  <a:pt x="203" y="857"/>
                </a:cubicBezTo>
                <a:cubicBezTo>
                  <a:pt x="189" y="842"/>
                  <a:pt x="221" y="790"/>
                  <a:pt x="202" y="785"/>
                </a:cubicBezTo>
                <a:cubicBezTo>
                  <a:pt x="183" y="780"/>
                  <a:pt x="113" y="831"/>
                  <a:pt x="90" y="828"/>
                </a:cubicBezTo>
                <a:cubicBezTo>
                  <a:pt x="67" y="825"/>
                  <a:pt x="76" y="789"/>
                  <a:pt x="62" y="765"/>
                </a:cubicBezTo>
                <a:cubicBezTo>
                  <a:pt x="48" y="741"/>
                  <a:pt x="0" y="709"/>
                  <a:pt x="5" y="687"/>
                </a:cubicBezTo>
                <a:cubicBezTo>
                  <a:pt x="10" y="665"/>
                  <a:pt x="71" y="654"/>
                  <a:pt x="90" y="630"/>
                </a:cubicBezTo>
                <a:cubicBezTo>
                  <a:pt x="109" y="606"/>
                  <a:pt x="99" y="559"/>
                  <a:pt x="118" y="545"/>
                </a:cubicBezTo>
                <a:cubicBezTo>
                  <a:pt x="137" y="531"/>
                  <a:pt x="184" y="555"/>
                  <a:pt x="203" y="545"/>
                </a:cubicBezTo>
                <a:cubicBezTo>
                  <a:pt x="222" y="535"/>
                  <a:pt x="225" y="522"/>
                  <a:pt x="231" y="488"/>
                </a:cubicBezTo>
                <a:cubicBezTo>
                  <a:pt x="237" y="454"/>
                  <a:pt x="247" y="383"/>
                  <a:pt x="242" y="341"/>
                </a:cubicBezTo>
                <a:cubicBezTo>
                  <a:pt x="237" y="299"/>
                  <a:pt x="200" y="260"/>
                  <a:pt x="203" y="233"/>
                </a:cubicBezTo>
                <a:cubicBezTo>
                  <a:pt x="206" y="206"/>
                  <a:pt x="236" y="185"/>
                  <a:pt x="260" y="176"/>
                </a:cubicBezTo>
                <a:cubicBezTo>
                  <a:pt x="284" y="167"/>
                  <a:pt x="326" y="176"/>
                  <a:pt x="345" y="176"/>
                </a:cubicBezTo>
                <a:cubicBezTo>
                  <a:pt x="364" y="176"/>
                  <a:pt x="368" y="169"/>
                  <a:pt x="373" y="176"/>
                </a:cubicBezTo>
                <a:cubicBezTo>
                  <a:pt x="378" y="183"/>
                  <a:pt x="370" y="205"/>
                  <a:pt x="378" y="217"/>
                </a:cubicBezTo>
                <a:cubicBezTo>
                  <a:pt x="386" y="229"/>
                  <a:pt x="404" y="246"/>
                  <a:pt x="422" y="249"/>
                </a:cubicBezTo>
                <a:cubicBezTo>
                  <a:pt x="440" y="252"/>
                  <a:pt x="462" y="250"/>
                  <a:pt x="487" y="233"/>
                </a:cubicBezTo>
                <a:cubicBezTo>
                  <a:pt x="512" y="216"/>
                  <a:pt x="563" y="162"/>
                  <a:pt x="572" y="148"/>
                </a:cubicBezTo>
                <a:cubicBezTo>
                  <a:pt x="581" y="134"/>
                  <a:pt x="552" y="162"/>
                  <a:pt x="543" y="148"/>
                </a:cubicBezTo>
                <a:cubicBezTo>
                  <a:pt x="534" y="134"/>
                  <a:pt x="509" y="74"/>
                  <a:pt x="515" y="63"/>
                </a:cubicBezTo>
                <a:cubicBezTo>
                  <a:pt x="521" y="52"/>
                  <a:pt x="559" y="80"/>
                  <a:pt x="578" y="81"/>
                </a:cubicBezTo>
                <a:cubicBezTo>
                  <a:pt x="597" y="82"/>
                  <a:pt x="598" y="81"/>
                  <a:pt x="630" y="69"/>
                </a:cubicBezTo>
                <a:cubicBezTo>
                  <a:pt x="662" y="57"/>
                  <a:pt x="747" y="12"/>
                  <a:pt x="770" y="6"/>
                </a:cubicBezTo>
                <a:cubicBezTo>
                  <a:pt x="793" y="0"/>
                  <a:pt x="770" y="15"/>
                  <a:pt x="770" y="34"/>
                </a:cubicBezTo>
                <a:cubicBezTo>
                  <a:pt x="770" y="53"/>
                  <a:pt x="770" y="92"/>
                  <a:pt x="770" y="120"/>
                </a:cubicBezTo>
                <a:cubicBezTo>
                  <a:pt x="770" y="148"/>
                  <a:pt x="760" y="191"/>
                  <a:pt x="770" y="205"/>
                </a:cubicBezTo>
                <a:cubicBezTo>
                  <a:pt x="780" y="219"/>
                  <a:pt x="808" y="210"/>
                  <a:pt x="827" y="205"/>
                </a:cubicBezTo>
                <a:cubicBezTo>
                  <a:pt x="846" y="200"/>
                  <a:pt x="864" y="181"/>
                  <a:pt x="883" y="176"/>
                </a:cubicBezTo>
                <a:cubicBezTo>
                  <a:pt x="902" y="171"/>
                  <a:pt x="916" y="181"/>
                  <a:pt x="940" y="176"/>
                </a:cubicBezTo>
                <a:cubicBezTo>
                  <a:pt x="964" y="171"/>
                  <a:pt x="1001" y="148"/>
                  <a:pt x="1025" y="148"/>
                </a:cubicBezTo>
                <a:cubicBezTo>
                  <a:pt x="1049" y="148"/>
                  <a:pt x="1063" y="171"/>
                  <a:pt x="1082" y="176"/>
                </a:cubicBezTo>
                <a:cubicBezTo>
                  <a:pt x="1101" y="181"/>
                  <a:pt x="1115" y="190"/>
                  <a:pt x="1139" y="176"/>
                </a:cubicBezTo>
                <a:cubicBezTo>
                  <a:pt x="1163" y="162"/>
                  <a:pt x="1205" y="110"/>
                  <a:pt x="1224" y="91"/>
                </a:cubicBezTo>
                <a:cubicBezTo>
                  <a:pt x="1243" y="72"/>
                  <a:pt x="1247" y="44"/>
                  <a:pt x="1252" y="63"/>
                </a:cubicBezTo>
                <a:cubicBezTo>
                  <a:pt x="1257" y="82"/>
                  <a:pt x="1243" y="181"/>
                  <a:pt x="1252" y="205"/>
                </a:cubicBezTo>
                <a:cubicBezTo>
                  <a:pt x="1261" y="229"/>
                  <a:pt x="1318" y="182"/>
                  <a:pt x="1309" y="205"/>
                </a:cubicBezTo>
                <a:cubicBezTo>
                  <a:pt x="1300" y="228"/>
                  <a:pt x="1233" y="318"/>
                  <a:pt x="1195" y="346"/>
                </a:cubicBezTo>
                <a:cubicBezTo>
                  <a:pt x="1157" y="374"/>
                  <a:pt x="1096" y="370"/>
                  <a:pt x="1082" y="375"/>
                </a:cubicBezTo>
                <a:cubicBezTo>
                  <a:pt x="1068" y="380"/>
                  <a:pt x="1096" y="375"/>
                  <a:pt x="1110" y="375"/>
                </a:cubicBezTo>
                <a:cubicBezTo>
                  <a:pt x="1124" y="375"/>
                  <a:pt x="1153" y="366"/>
                  <a:pt x="1167" y="375"/>
                </a:cubicBezTo>
                <a:cubicBezTo>
                  <a:pt x="1181" y="384"/>
                  <a:pt x="1181" y="441"/>
                  <a:pt x="1195" y="431"/>
                </a:cubicBezTo>
                <a:cubicBezTo>
                  <a:pt x="1209" y="421"/>
                  <a:pt x="1233" y="337"/>
                  <a:pt x="1252" y="318"/>
                </a:cubicBezTo>
                <a:cubicBezTo>
                  <a:pt x="1271" y="299"/>
                  <a:pt x="1285" y="318"/>
                  <a:pt x="1309" y="318"/>
                </a:cubicBezTo>
                <a:cubicBezTo>
                  <a:pt x="1333" y="318"/>
                  <a:pt x="1385" y="313"/>
                  <a:pt x="1394" y="318"/>
                </a:cubicBezTo>
                <a:cubicBezTo>
                  <a:pt x="1403" y="323"/>
                  <a:pt x="1389" y="332"/>
                  <a:pt x="1365" y="346"/>
                </a:cubicBezTo>
                <a:cubicBezTo>
                  <a:pt x="1341" y="360"/>
                  <a:pt x="1261" y="394"/>
                  <a:pt x="1252" y="403"/>
                </a:cubicBezTo>
                <a:cubicBezTo>
                  <a:pt x="1243" y="412"/>
                  <a:pt x="1295" y="403"/>
                  <a:pt x="1309" y="403"/>
                </a:cubicBezTo>
                <a:cubicBezTo>
                  <a:pt x="1323" y="403"/>
                  <a:pt x="1328" y="408"/>
                  <a:pt x="1337" y="403"/>
                </a:cubicBezTo>
                <a:cubicBezTo>
                  <a:pt x="1346" y="398"/>
                  <a:pt x="1351" y="385"/>
                  <a:pt x="1365" y="375"/>
                </a:cubicBezTo>
                <a:cubicBezTo>
                  <a:pt x="1379" y="365"/>
                  <a:pt x="1389" y="346"/>
                  <a:pt x="1422" y="346"/>
                </a:cubicBezTo>
                <a:cubicBezTo>
                  <a:pt x="1455" y="346"/>
                  <a:pt x="1536" y="361"/>
                  <a:pt x="1564" y="375"/>
                </a:cubicBezTo>
                <a:cubicBezTo>
                  <a:pt x="1592" y="389"/>
                  <a:pt x="1592" y="412"/>
                  <a:pt x="1592" y="431"/>
                </a:cubicBezTo>
                <a:cubicBezTo>
                  <a:pt x="1592" y="450"/>
                  <a:pt x="1555" y="488"/>
                  <a:pt x="1564" y="488"/>
                </a:cubicBezTo>
                <a:cubicBezTo>
                  <a:pt x="1573" y="488"/>
                  <a:pt x="1621" y="431"/>
                  <a:pt x="1649" y="431"/>
                </a:cubicBezTo>
                <a:cubicBezTo>
                  <a:pt x="1677" y="431"/>
                  <a:pt x="1701" y="479"/>
                  <a:pt x="1734" y="488"/>
                </a:cubicBezTo>
                <a:cubicBezTo>
                  <a:pt x="1767" y="497"/>
                  <a:pt x="1814" y="474"/>
                  <a:pt x="1847" y="488"/>
                </a:cubicBezTo>
                <a:cubicBezTo>
                  <a:pt x="1880" y="502"/>
                  <a:pt x="1896" y="548"/>
                  <a:pt x="1932" y="573"/>
                </a:cubicBezTo>
                <a:cubicBezTo>
                  <a:pt x="1968" y="598"/>
                  <a:pt x="2036" y="604"/>
                  <a:pt x="2062" y="641"/>
                </a:cubicBezTo>
                <a:cubicBezTo>
                  <a:pt x="2088" y="678"/>
                  <a:pt x="2104" y="742"/>
                  <a:pt x="2086" y="793"/>
                </a:cubicBezTo>
                <a:cubicBezTo>
                  <a:pt x="2068" y="844"/>
                  <a:pt x="1994" y="905"/>
                  <a:pt x="1954" y="949"/>
                </a:cubicBezTo>
                <a:cubicBezTo>
                  <a:pt x="1914" y="993"/>
                  <a:pt x="1865" y="1019"/>
                  <a:pt x="1847" y="1055"/>
                </a:cubicBezTo>
                <a:cubicBezTo>
                  <a:pt x="1829" y="1091"/>
                  <a:pt x="1856" y="1130"/>
                  <a:pt x="1847" y="1168"/>
                </a:cubicBezTo>
                <a:cubicBezTo>
                  <a:pt x="1838" y="1206"/>
                  <a:pt x="1804" y="1250"/>
                  <a:pt x="1791" y="1282"/>
                </a:cubicBezTo>
                <a:cubicBezTo>
                  <a:pt x="1778" y="1314"/>
                  <a:pt x="1784" y="1335"/>
                  <a:pt x="1770" y="1361"/>
                </a:cubicBezTo>
                <a:cubicBezTo>
                  <a:pt x="1756" y="1387"/>
                  <a:pt x="1725" y="1416"/>
                  <a:pt x="1710" y="1441"/>
                </a:cubicBezTo>
                <a:cubicBezTo>
                  <a:pt x="1695" y="1466"/>
                  <a:pt x="1692" y="1493"/>
                  <a:pt x="1677" y="1509"/>
                </a:cubicBezTo>
                <a:cubicBezTo>
                  <a:pt x="1662" y="1525"/>
                  <a:pt x="1648" y="1528"/>
                  <a:pt x="1620" y="1537"/>
                </a:cubicBezTo>
                <a:cubicBezTo>
                  <a:pt x="1592" y="1546"/>
                  <a:pt x="1545" y="1554"/>
                  <a:pt x="1507" y="1565"/>
                </a:cubicBezTo>
                <a:cubicBezTo>
                  <a:pt x="1469" y="1576"/>
                  <a:pt x="1418" y="1590"/>
                  <a:pt x="1390" y="1605"/>
                </a:cubicBezTo>
                <a:cubicBezTo>
                  <a:pt x="1362" y="1620"/>
                  <a:pt x="1352" y="1645"/>
                  <a:pt x="1338" y="1653"/>
                </a:cubicBezTo>
                <a:cubicBezTo>
                  <a:pt x="1324" y="1661"/>
                  <a:pt x="1314" y="1631"/>
                  <a:pt x="1309" y="1650"/>
                </a:cubicBezTo>
                <a:cubicBezTo>
                  <a:pt x="1304" y="1669"/>
                  <a:pt x="1318" y="1731"/>
                  <a:pt x="1309" y="1764"/>
                </a:cubicBezTo>
                <a:cubicBezTo>
                  <a:pt x="1300" y="1797"/>
                  <a:pt x="1276" y="1816"/>
                  <a:pt x="1252" y="1849"/>
                </a:cubicBezTo>
                <a:cubicBezTo>
                  <a:pt x="1228" y="1882"/>
                  <a:pt x="1186" y="1938"/>
                  <a:pt x="1167" y="1962"/>
                </a:cubicBezTo>
                <a:cubicBezTo>
                  <a:pt x="1148" y="1986"/>
                  <a:pt x="1134" y="2000"/>
                  <a:pt x="1139" y="1991"/>
                </a:cubicBezTo>
                <a:cubicBezTo>
                  <a:pt x="1144" y="1982"/>
                  <a:pt x="1190" y="1925"/>
                  <a:pt x="1195" y="1906"/>
                </a:cubicBezTo>
                <a:cubicBezTo>
                  <a:pt x="1200" y="1887"/>
                  <a:pt x="1180" y="1866"/>
                  <a:pt x="1167" y="1877"/>
                </a:cubicBezTo>
                <a:cubicBezTo>
                  <a:pt x="1154" y="1888"/>
                  <a:pt x="1123" y="1949"/>
                  <a:pt x="1114" y="1973"/>
                </a:cubicBezTo>
                <a:cubicBezTo>
                  <a:pt x="1105" y="1997"/>
                  <a:pt x="1120" y="1999"/>
                  <a:pt x="1110" y="2019"/>
                </a:cubicBezTo>
                <a:cubicBezTo>
                  <a:pt x="1100" y="2039"/>
                  <a:pt x="1063" y="2093"/>
                  <a:pt x="1054" y="2093"/>
                </a:cubicBezTo>
                <a:close/>
              </a:path>
            </a:pathLst>
          </a:custGeom>
          <a:solidFill>
            <a:srgbClr val="FF3300">
              <a:alpha val="59000"/>
            </a:srgbClr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4" name="任意多边形 10243"/>
          <p:cNvSpPr/>
          <p:nvPr/>
        </p:nvSpPr>
        <p:spPr>
          <a:xfrm>
            <a:off x="2095500" y="2252663"/>
            <a:ext cx="4411663" cy="203200"/>
          </a:xfrm>
          <a:custGeom>
            <a:avLst/>
            <a:gdLst/>
            <a:ahLst/>
            <a:cxnLst/>
            <a:pathLst>
              <a:path w="3686" h="174">
                <a:moveTo>
                  <a:pt x="0" y="146"/>
                </a:moveTo>
                <a:cubicBezTo>
                  <a:pt x="154" y="128"/>
                  <a:pt x="588" y="59"/>
                  <a:pt x="923" y="35"/>
                </a:cubicBezTo>
                <a:cubicBezTo>
                  <a:pt x="1258" y="11"/>
                  <a:pt x="1674" y="0"/>
                  <a:pt x="2013" y="4"/>
                </a:cubicBezTo>
                <a:cubicBezTo>
                  <a:pt x="2352" y="8"/>
                  <a:pt x="2676" y="31"/>
                  <a:pt x="2955" y="59"/>
                </a:cubicBezTo>
                <a:cubicBezTo>
                  <a:pt x="3234" y="87"/>
                  <a:pt x="3534" y="150"/>
                  <a:pt x="3686" y="17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5" name="任意多边形 10244"/>
          <p:cNvSpPr/>
          <p:nvPr/>
        </p:nvSpPr>
        <p:spPr>
          <a:xfrm>
            <a:off x="2095500" y="3692525"/>
            <a:ext cx="4367213" cy="295275"/>
          </a:xfrm>
          <a:custGeom>
            <a:avLst/>
            <a:gdLst/>
            <a:ahLst/>
            <a:cxnLst/>
            <a:pathLst>
              <a:path w="3696" h="254">
                <a:moveTo>
                  <a:pt x="0" y="212"/>
                </a:moveTo>
                <a:cubicBezTo>
                  <a:pt x="141" y="190"/>
                  <a:pt x="546" y="115"/>
                  <a:pt x="846" y="80"/>
                </a:cubicBezTo>
                <a:cubicBezTo>
                  <a:pt x="1146" y="45"/>
                  <a:pt x="1477" y="0"/>
                  <a:pt x="1800" y="2"/>
                </a:cubicBezTo>
                <a:cubicBezTo>
                  <a:pt x="2123" y="4"/>
                  <a:pt x="2468" y="50"/>
                  <a:pt x="2784" y="92"/>
                </a:cubicBezTo>
                <a:cubicBezTo>
                  <a:pt x="3100" y="134"/>
                  <a:pt x="3506" y="220"/>
                  <a:pt x="3696" y="25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6" name="文本框 10245"/>
          <p:cNvSpPr txBox="1"/>
          <p:nvPr/>
        </p:nvSpPr>
        <p:spPr>
          <a:xfrm>
            <a:off x="5786438" y="2027238"/>
            <a:ext cx="7651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1800" b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赤道</a:t>
            </a:r>
            <a:endParaRPr lang="zh-CN" altLang="en-US" sz="1800" b="1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7" name="文本框 10246"/>
          <p:cNvSpPr txBox="1"/>
          <p:nvPr/>
        </p:nvSpPr>
        <p:spPr>
          <a:xfrm>
            <a:off x="2095500" y="3468688"/>
            <a:ext cx="12604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1800" b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南回归线</a:t>
            </a:r>
            <a:endParaRPr lang="zh-CN" altLang="en-US" sz="1800" b="1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8" name="任意多边形 10247"/>
          <p:cNvSpPr/>
          <p:nvPr/>
        </p:nvSpPr>
        <p:spPr>
          <a:xfrm>
            <a:off x="4976813" y="1411288"/>
            <a:ext cx="547687" cy="4319587"/>
          </a:xfrm>
          <a:custGeom>
            <a:avLst/>
            <a:gdLst/>
            <a:ahLst/>
            <a:cxnLst/>
            <a:pathLst>
              <a:path w="345" h="2721">
                <a:moveTo>
                  <a:pt x="345" y="0"/>
                </a:moveTo>
                <a:cubicBezTo>
                  <a:pt x="340" y="196"/>
                  <a:pt x="345" y="830"/>
                  <a:pt x="312" y="1183"/>
                </a:cubicBezTo>
                <a:cubicBezTo>
                  <a:pt x="279" y="1536"/>
                  <a:pt x="201" y="1861"/>
                  <a:pt x="149" y="2118"/>
                </a:cubicBezTo>
                <a:cubicBezTo>
                  <a:pt x="97" y="2374"/>
                  <a:pt x="31" y="2596"/>
                  <a:pt x="0" y="2721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9" name="任意多边形 10248"/>
          <p:cNvSpPr/>
          <p:nvPr/>
        </p:nvSpPr>
        <p:spPr>
          <a:xfrm>
            <a:off x="3603625" y="1428750"/>
            <a:ext cx="293688" cy="4333875"/>
          </a:xfrm>
          <a:custGeom>
            <a:avLst/>
            <a:gdLst/>
            <a:ahLst/>
            <a:cxnLst/>
            <a:pathLst>
              <a:path w="253" h="3724">
                <a:moveTo>
                  <a:pt x="14" y="0"/>
                </a:moveTo>
                <a:cubicBezTo>
                  <a:pt x="0" y="326"/>
                  <a:pt x="3" y="655"/>
                  <a:pt x="43" y="1276"/>
                </a:cubicBezTo>
                <a:cubicBezTo>
                  <a:pt x="83" y="1897"/>
                  <a:pt x="209" y="3214"/>
                  <a:pt x="253" y="37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50" name="文本框 10249"/>
          <p:cNvSpPr txBox="1"/>
          <p:nvPr/>
        </p:nvSpPr>
        <p:spPr>
          <a:xfrm>
            <a:off x="3671888" y="5718175"/>
            <a:ext cx="585787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70º</a:t>
            </a:r>
            <a:r>
              <a:rPr lang="en-US" altLang="zh-CN" sz="1800" b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800" b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1" name="文本框 10250"/>
          <p:cNvSpPr txBox="1"/>
          <p:nvPr/>
        </p:nvSpPr>
        <p:spPr>
          <a:xfrm>
            <a:off x="4660900" y="5718175"/>
            <a:ext cx="585788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40º</a:t>
            </a:r>
            <a:r>
              <a:rPr lang="en-US" altLang="zh-CN" sz="1800" b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800" b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2" name="文本框 10251"/>
          <p:cNvSpPr txBox="1"/>
          <p:nvPr/>
        </p:nvSpPr>
        <p:spPr>
          <a:xfrm>
            <a:off x="6686550" y="1854200"/>
            <a:ext cx="2249488" cy="10064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3333CC"/>
              </a:buClr>
              <a:buSzPct val="90000"/>
              <a:buFont typeface="Wingdings" panose="05000000000000000000" pitchFamily="2" charset="2"/>
              <a:buChar char="n"/>
            </a:pPr>
            <a:r>
              <a:rPr lang="zh-CN" altLang="en-US" sz="2000" b="0">
                <a:latin typeface="Arial" panose="020B0604020202020204" pitchFamily="34" charset="0"/>
                <a:ea typeface="楷体_GB2312" panose="02010609030101010101" pitchFamily="49" charset="-122"/>
              </a:rPr>
              <a:t>从图中读出巴西的经纬度位置，说出巴西所在的半球。</a:t>
            </a:r>
            <a:endParaRPr lang="zh-CN" altLang="en-US" sz="2000" b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0253" name="文本框 10252"/>
          <p:cNvSpPr txBox="1"/>
          <p:nvPr/>
        </p:nvSpPr>
        <p:spPr>
          <a:xfrm>
            <a:off x="161925" y="503555"/>
            <a:ext cx="3959225" cy="398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90000"/>
              <a:buFont typeface="Wingdings" panose="05000000000000000000" pitchFamily="2" charset="2"/>
              <a:buChar char="l"/>
            </a:pPr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活动一：巴西在哪里？</a:t>
            </a:r>
            <a:endParaRPr lang="zh-CN" altLang="en-US" sz="2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4" name="文本框 10253"/>
          <p:cNvSpPr txBox="1"/>
          <p:nvPr/>
        </p:nvSpPr>
        <p:spPr>
          <a:xfrm>
            <a:off x="5921375" y="560388"/>
            <a:ext cx="2609850" cy="393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r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2200" b="1" dirty="0">
                <a:latin typeface="Arial" panose="020B0604020202020204" pitchFamily="34" charset="0"/>
                <a:ea typeface="宋体" panose="02010600030101010101" pitchFamily="2" charset="-122"/>
              </a:rPr>
              <a:t>◇◇◇地理位置</a:t>
            </a:r>
            <a:endParaRPr lang="zh-CN" altLang="en-US" sz="2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5" name="文本框 10254"/>
          <p:cNvSpPr txBox="1"/>
          <p:nvPr/>
        </p:nvSpPr>
        <p:spPr>
          <a:xfrm>
            <a:off x="6686550" y="3519488"/>
            <a:ext cx="2322513" cy="222504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 lvl="0" indent="266700">
              <a:buClr>
                <a:srgbClr val="3333CC"/>
              </a:buClr>
              <a:buSzPct val="90000"/>
              <a:buFont typeface="Wingdings" panose="05000000000000000000" pitchFamily="2" charset="2"/>
              <a:buChar char="n"/>
            </a:pPr>
            <a:r>
              <a:rPr lang="zh-CN" altLang="en-US" sz="2000" b="0">
                <a:latin typeface="Arial" panose="020B0604020202020204" pitchFamily="34" charset="0"/>
                <a:ea typeface="楷体_GB2312" panose="02010609030101010101" pitchFamily="49" charset="-122"/>
              </a:rPr>
              <a:t>大部分国土介于赤道到南回归线之间，即大部分位于南半球。</a:t>
            </a:r>
            <a:endParaRPr lang="zh-CN" altLang="en-US" sz="2000" b="0">
              <a:latin typeface="Arial" panose="020B0604020202020204" pitchFamily="34" charset="0"/>
              <a:ea typeface="楷体_GB2312" panose="02010609030101010101" pitchFamily="49" charset="-122"/>
            </a:endParaRPr>
          </a:p>
          <a:p>
            <a:pPr lvl="0" indent="266700">
              <a:buClr>
                <a:srgbClr val="3333CC"/>
              </a:buClr>
              <a:buSzPct val="90000"/>
              <a:buFont typeface="Wingdings" panose="05000000000000000000" pitchFamily="2" charset="2"/>
              <a:buChar char="n"/>
            </a:pPr>
            <a:r>
              <a:rPr lang="zh-CN" altLang="en-US" sz="2000" b="0">
                <a:latin typeface="Arial" panose="020B0604020202020204" pitchFamily="34" charset="0"/>
                <a:ea typeface="楷体_GB2312" panose="02010609030101010101" pitchFamily="49" charset="-122"/>
              </a:rPr>
              <a:t>大部分国土位于西经</a:t>
            </a:r>
            <a:r>
              <a:rPr lang="en-US" altLang="zh-CN" sz="2000" b="0">
                <a:latin typeface="Arial" panose="020B0604020202020204" pitchFamily="34" charset="0"/>
                <a:ea typeface="楷体_GB2312" panose="02010609030101010101" pitchFamily="49" charset="-122"/>
              </a:rPr>
              <a:t>40º</a:t>
            </a:r>
            <a:r>
              <a:rPr lang="zh-CN" altLang="en-US" sz="2000" b="0">
                <a:latin typeface="Arial" panose="020B0604020202020204" pitchFamily="34" charset="0"/>
                <a:ea typeface="楷体_GB2312" panose="02010609030101010101" pitchFamily="49" charset="-122"/>
              </a:rPr>
              <a:t>到</a:t>
            </a:r>
            <a:r>
              <a:rPr lang="en-US" altLang="zh-CN" sz="2000" b="0">
                <a:latin typeface="Arial" panose="020B0604020202020204" pitchFamily="34" charset="0"/>
                <a:ea typeface="楷体_GB2312" panose="02010609030101010101" pitchFamily="49" charset="-122"/>
              </a:rPr>
              <a:t>70º</a:t>
            </a:r>
            <a:r>
              <a:rPr lang="zh-CN" altLang="en-US" sz="2000" b="0">
                <a:latin typeface="Arial" panose="020B0604020202020204" pitchFamily="34" charset="0"/>
                <a:ea typeface="楷体_GB2312" panose="02010609030101010101" pitchFamily="49" charset="-122"/>
              </a:rPr>
              <a:t>之间。即位于西半球。</a:t>
            </a:r>
            <a:endParaRPr lang="zh-CN" altLang="en-US" sz="2000" b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0256" name="圆角矩形 10255"/>
          <p:cNvSpPr/>
          <p:nvPr/>
        </p:nvSpPr>
        <p:spPr>
          <a:xfrm>
            <a:off x="6686550" y="1358900"/>
            <a:ext cx="1125538" cy="450850"/>
          </a:xfrm>
          <a:prstGeom prst="roundRect">
            <a:avLst>
              <a:gd name="adj" fmla="val 16667"/>
            </a:avLst>
          </a:prstGeom>
          <a:solidFill>
            <a:srgbClr val="FFFFFF">
              <a:alpha val="64000"/>
            </a:srgbClr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问题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7" name="圆角矩形 10256"/>
          <p:cNvSpPr/>
          <p:nvPr/>
        </p:nvSpPr>
        <p:spPr>
          <a:xfrm>
            <a:off x="6686550" y="3024188"/>
            <a:ext cx="1125538" cy="450850"/>
          </a:xfrm>
          <a:prstGeom prst="roundRect">
            <a:avLst>
              <a:gd name="adj" fmla="val 16667"/>
            </a:avLst>
          </a:prstGeom>
          <a:solidFill>
            <a:srgbClr val="FFFFFF">
              <a:alpha val="64000"/>
            </a:srgbClr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解说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8" name="圆角矩形 10257"/>
          <p:cNvSpPr/>
          <p:nvPr/>
        </p:nvSpPr>
        <p:spPr>
          <a:xfrm>
            <a:off x="2051050" y="6407150"/>
            <a:ext cx="900113" cy="450850"/>
          </a:xfrm>
          <a:prstGeom prst="roundRect">
            <a:avLst>
              <a:gd name="adj" fmla="val 16667"/>
            </a:avLst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0" dirty="0">
                <a:solidFill>
                  <a:srgbClr val="B2B2B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地理位置</a:t>
            </a:r>
            <a:endParaRPr lang="zh-CN" altLang="en-US" sz="1800" b="0" dirty="0">
              <a:solidFill>
                <a:srgbClr val="B2B2B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59" name="圆角矩形 10258">
            <a:hlinkClick r:id="rId2" action="ppaction://hlinksldjump"/>
          </p:cNvPr>
          <p:cNvSpPr/>
          <p:nvPr/>
        </p:nvSpPr>
        <p:spPr>
          <a:xfrm>
            <a:off x="4841875" y="6407150"/>
            <a:ext cx="900113" cy="450850"/>
          </a:xfrm>
          <a:prstGeom prst="roundRect">
            <a:avLst>
              <a:gd name="adj" fmla="val 16667"/>
            </a:avLst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0">
                <a:latin typeface="Arial" panose="020B0604020202020204" pitchFamily="34" charset="0"/>
                <a:ea typeface="黑体" panose="02010609060101010101" pitchFamily="49" charset="-122"/>
              </a:rPr>
              <a:t>海陆位置</a:t>
            </a:r>
            <a:endParaRPr lang="zh-CN" altLang="en-US" sz="1800" b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60" name="文本框 10259"/>
          <p:cNvSpPr txBox="1"/>
          <p:nvPr/>
        </p:nvSpPr>
        <p:spPr>
          <a:xfrm>
            <a:off x="4302125" y="2708275"/>
            <a:ext cx="1169988" cy="393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巴  西</a:t>
            </a:r>
            <a:endParaRPr lang="zh-CN" altLang="en-US" sz="2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1" name="动作按钮: 自定义 10260"/>
          <p:cNvSpPr/>
          <p:nvPr/>
        </p:nvSpPr>
        <p:spPr>
          <a:xfrm>
            <a:off x="0" y="1628775"/>
            <a:ext cx="1331913" cy="404813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solidFill>
                  <a:srgbClr val="B2B2B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地理位置</a:t>
            </a:r>
            <a:endParaRPr lang="zh-CN" altLang="en-US" sz="1800" b="1">
              <a:solidFill>
                <a:srgbClr val="B2B2B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2" name="动作按钮: 自定义 10261">
            <a:hlinkClick r:id="rId3" action="ppaction://hlinksldjump"/>
          </p:cNvPr>
          <p:cNvSpPr/>
          <p:nvPr/>
        </p:nvSpPr>
        <p:spPr>
          <a:xfrm>
            <a:off x="0" y="2584450"/>
            <a:ext cx="1331913" cy="404813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自然环境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3" name="动作按钮: 自定义 10262">
            <a:hlinkClick r:id="rId4" action="ppaction://hlinksldjump"/>
          </p:cNvPr>
          <p:cNvSpPr/>
          <p:nvPr/>
        </p:nvSpPr>
        <p:spPr>
          <a:xfrm>
            <a:off x="-17462" y="3609975"/>
            <a:ext cx="1331912" cy="403225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人口城市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4" name="动作按钮: 自定义 10263">
            <a:hlinkClick r:id="rId5" action="ppaction://hlinksldjump"/>
          </p:cNvPr>
          <p:cNvSpPr/>
          <p:nvPr/>
        </p:nvSpPr>
        <p:spPr>
          <a:xfrm>
            <a:off x="0" y="4645025"/>
            <a:ext cx="1333500" cy="404813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小试身手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50" grpId="0"/>
      <p:bldP spid="10251" grpId="0"/>
      <p:bldP spid="10256" grpId="0" bldLvl="0" animBg="1"/>
      <p:bldP spid="10257" grpId="0" bldLvl="0" animBg="1"/>
      <p:bldP spid="10260" grpId="0"/>
      <p:bldP spid="10255" grpId="0" bldLvl="0" animBg="1"/>
      <p:bldP spid="10252" grpId="0" bldLvl="0"/>
      <p:bldP spid="10252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6" name="组合 11265"/>
          <p:cNvGrpSpPr/>
          <p:nvPr/>
        </p:nvGrpSpPr>
        <p:grpSpPr>
          <a:xfrm>
            <a:off x="1692275" y="1223963"/>
            <a:ext cx="4830763" cy="4730750"/>
            <a:chOff x="0" y="0"/>
            <a:chExt cx="3043" cy="2980"/>
          </a:xfrm>
        </p:grpSpPr>
        <p:pic>
          <p:nvPicPr>
            <p:cNvPr id="11267" name="图片 11266" descr="南美地形"/>
            <p:cNvPicPr>
              <a:picLocks noChangeAspect="1"/>
            </p:cNvPicPr>
            <p:nvPr/>
          </p:nvPicPr>
          <p:blipFill>
            <a:blip r:embed="rId1"/>
            <a:srcRect t="4723" b="5371"/>
            <a:stretch>
              <a:fillRect/>
            </a:stretch>
          </p:blipFill>
          <p:spPr>
            <a:xfrm>
              <a:off x="0" y="0"/>
              <a:ext cx="3043" cy="2773"/>
            </a:xfrm>
            <a:prstGeom prst="rect">
              <a:avLst/>
            </a:prstGeom>
            <a:noFill/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1268" name="组合 11267"/>
            <p:cNvGrpSpPr/>
            <p:nvPr/>
          </p:nvGrpSpPr>
          <p:grpSpPr>
            <a:xfrm>
              <a:off x="113" y="0"/>
              <a:ext cx="2929" cy="2980"/>
              <a:chOff x="0" y="0"/>
              <a:chExt cx="2929" cy="2980"/>
            </a:xfrm>
          </p:grpSpPr>
          <p:sp>
            <p:nvSpPr>
              <p:cNvPr id="11269" name="任意多边形 11268"/>
              <p:cNvSpPr/>
              <p:nvPr/>
            </p:nvSpPr>
            <p:spPr>
              <a:xfrm>
                <a:off x="28" y="503"/>
                <a:ext cx="2875" cy="125"/>
              </a:xfrm>
              <a:custGeom>
                <a:avLst/>
                <a:gdLst/>
                <a:ahLst/>
                <a:cxnLst/>
                <a:pathLst>
                  <a:path w="4027" h="174">
                    <a:moveTo>
                      <a:pt x="0" y="171"/>
                    </a:moveTo>
                    <a:cubicBezTo>
                      <a:pt x="170" y="148"/>
                      <a:pt x="661" y="63"/>
                      <a:pt x="1030" y="35"/>
                    </a:cubicBezTo>
                    <a:cubicBezTo>
                      <a:pt x="1399" y="7"/>
                      <a:pt x="1845" y="0"/>
                      <a:pt x="2212" y="4"/>
                    </a:cubicBezTo>
                    <a:cubicBezTo>
                      <a:pt x="2580" y="8"/>
                      <a:pt x="2932" y="31"/>
                      <a:pt x="3234" y="59"/>
                    </a:cubicBezTo>
                    <a:cubicBezTo>
                      <a:pt x="3537" y="87"/>
                      <a:pt x="3862" y="150"/>
                      <a:pt x="4027" y="174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270" name="任意多边形 11269"/>
              <p:cNvSpPr/>
              <p:nvPr/>
            </p:nvSpPr>
            <p:spPr>
              <a:xfrm>
                <a:off x="49" y="1477"/>
                <a:ext cx="2813" cy="181"/>
              </a:xfrm>
              <a:custGeom>
                <a:avLst/>
                <a:gdLst/>
                <a:ahLst/>
                <a:cxnLst/>
                <a:pathLst>
                  <a:path w="3696" h="254">
                    <a:moveTo>
                      <a:pt x="0" y="212"/>
                    </a:moveTo>
                    <a:cubicBezTo>
                      <a:pt x="141" y="190"/>
                      <a:pt x="546" y="115"/>
                      <a:pt x="846" y="80"/>
                    </a:cubicBezTo>
                    <a:cubicBezTo>
                      <a:pt x="1146" y="45"/>
                      <a:pt x="1477" y="0"/>
                      <a:pt x="1800" y="2"/>
                    </a:cubicBezTo>
                    <a:cubicBezTo>
                      <a:pt x="2123" y="4"/>
                      <a:pt x="2468" y="50"/>
                      <a:pt x="2784" y="92"/>
                    </a:cubicBezTo>
                    <a:cubicBezTo>
                      <a:pt x="3100" y="134"/>
                      <a:pt x="3506" y="220"/>
                      <a:pt x="3696" y="254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271" name="文本框 11270"/>
              <p:cNvSpPr txBox="1"/>
              <p:nvPr/>
            </p:nvSpPr>
            <p:spPr>
              <a:xfrm>
                <a:off x="2523" y="368"/>
                <a:ext cx="40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lvl="0"/>
                <a:r>
                  <a:rPr lang="zh-CN" altLang="en-US" sz="1800" b="1">
                    <a:solidFill>
                      <a:schemeClr val="accent2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rPr>
                  <a:t>赤道</a:t>
                </a:r>
                <a:endParaRPr lang="zh-CN" altLang="en-US" sz="1800" b="1">
                  <a:solidFill>
                    <a:schemeClr val="accent2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72" name="文本框 11271"/>
              <p:cNvSpPr txBox="1"/>
              <p:nvPr/>
            </p:nvSpPr>
            <p:spPr>
              <a:xfrm>
                <a:off x="0" y="1361"/>
                <a:ext cx="696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lvl="0"/>
                <a:r>
                  <a:rPr lang="zh-CN" altLang="en-US" sz="1800" b="1">
                    <a:solidFill>
                      <a:schemeClr val="accent2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rPr>
                  <a:t>南回归线</a:t>
                </a:r>
                <a:endParaRPr lang="zh-CN" altLang="en-US" sz="1800" b="1">
                  <a:solidFill>
                    <a:schemeClr val="accent2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73" name="任意多边形 11272"/>
              <p:cNvSpPr/>
              <p:nvPr/>
            </p:nvSpPr>
            <p:spPr>
              <a:xfrm>
                <a:off x="1987" y="0"/>
                <a:ext cx="306" cy="2779"/>
              </a:xfrm>
              <a:custGeom>
                <a:avLst/>
                <a:gdLst/>
                <a:ahLst/>
                <a:cxnLst/>
                <a:pathLst>
                  <a:path w="428" h="3892">
                    <a:moveTo>
                      <a:pt x="404" y="0"/>
                    </a:moveTo>
                    <a:cubicBezTo>
                      <a:pt x="428" y="486"/>
                      <a:pt x="410" y="1102"/>
                      <a:pt x="376" y="1587"/>
                    </a:cubicBezTo>
                    <a:cubicBezTo>
                      <a:pt x="342" y="2072"/>
                      <a:pt x="263" y="2524"/>
                      <a:pt x="200" y="2908"/>
                    </a:cubicBezTo>
                    <a:cubicBezTo>
                      <a:pt x="137" y="3292"/>
                      <a:pt x="42" y="3687"/>
                      <a:pt x="0" y="3892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274" name="任意多边形 11273"/>
              <p:cNvSpPr/>
              <p:nvPr/>
            </p:nvSpPr>
            <p:spPr>
              <a:xfrm>
                <a:off x="1014" y="9"/>
                <a:ext cx="208" cy="2764"/>
              </a:xfrm>
              <a:custGeom>
                <a:avLst/>
                <a:gdLst/>
                <a:ahLst/>
                <a:cxnLst/>
                <a:pathLst>
                  <a:path w="291" h="3872">
                    <a:moveTo>
                      <a:pt x="27" y="0"/>
                    </a:moveTo>
                    <a:cubicBezTo>
                      <a:pt x="28" y="211"/>
                      <a:pt x="0" y="759"/>
                      <a:pt x="24" y="1264"/>
                    </a:cubicBezTo>
                    <a:cubicBezTo>
                      <a:pt x="48" y="1769"/>
                      <a:pt x="127" y="2597"/>
                      <a:pt x="171" y="3032"/>
                    </a:cubicBezTo>
                    <a:cubicBezTo>
                      <a:pt x="215" y="3467"/>
                      <a:pt x="266" y="3697"/>
                      <a:pt x="291" y="3872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1275" name="文本框 11274"/>
              <p:cNvSpPr txBox="1"/>
              <p:nvPr/>
            </p:nvSpPr>
            <p:spPr>
              <a:xfrm>
                <a:off x="1121" y="2749"/>
                <a:ext cx="369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lvl="0"/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rPr>
                  <a:t>70º</a:t>
                </a:r>
                <a:r>
                  <a:rPr lang="en-US" altLang="zh-CN" sz="1800" b="0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</a:t>
                </a:r>
                <a:endParaRPr lang="en-US" altLang="zh-CN" sz="1800" b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76" name="文本框 11275"/>
              <p:cNvSpPr txBox="1"/>
              <p:nvPr/>
            </p:nvSpPr>
            <p:spPr>
              <a:xfrm>
                <a:off x="1870" y="2749"/>
                <a:ext cx="369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lvl="0"/>
                <a:r>
                  <a:rPr lang="en-US" altLang="zh-CN" sz="1800" b="1">
                    <a:solidFill>
                      <a:schemeClr val="accent2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rPr>
                  <a:t>40º</a:t>
                </a:r>
                <a:r>
                  <a:rPr lang="en-US" altLang="zh-CN" sz="1800" b="0">
                    <a:solidFill>
                      <a:schemeClr val="accent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</a:t>
                </a:r>
                <a:endParaRPr lang="en-US" altLang="zh-CN" sz="1800" b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1277" name="任意多边形 11276"/>
          <p:cNvSpPr/>
          <p:nvPr/>
        </p:nvSpPr>
        <p:spPr>
          <a:xfrm>
            <a:off x="3178175" y="1673225"/>
            <a:ext cx="2673350" cy="2663825"/>
          </a:xfrm>
          <a:custGeom>
            <a:avLst/>
            <a:gdLst/>
            <a:ahLst/>
            <a:cxnLst/>
            <a:pathLst>
              <a:path w="2358" h="2349">
                <a:moveTo>
                  <a:pt x="1181" y="2349"/>
                </a:moveTo>
                <a:cubicBezTo>
                  <a:pt x="1171" y="2349"/>
                  <a:pt x="1197" y="2295"/>
                  <a:pt x="1180" y="2266"/>
                </a:cubicBezTo>
                <a:cubicBezTo>
                  <a:pt x="1163" y="2237"/>
                  <a:pt x="1114" y="2201"/>
                  <a:pt x="1083" y="2174"/>
                </a:cubicBezTo>
                <a:cubicBezTo>
                  <a:pt x="1051" y="2147"/>
                  <a:pt x="974" y="2145"/>
                  <a:pt x="990" y="2107"/>
                </a:cubicBezTo>
                <a:cubicBezTo>
                  <a:pt x="1005" y="2069"/>
                  <a:pt x="1138" y="1985"/>
                  <a:pt x="1180" y="1948"/>
                </a:cubicBezTo>
                <a:cubicBezTo>
                  <a:pt x="1223" y="1911"/>
                  <a:pt x="1250" y="1906"/>
                  <a:pt x="1244" y="1885"/>
                </a:cubicBezTo>
                <a:cubicBezTo>
                  <a:pt x="1238" y="1864"/>
                  <a:pt x="1164" y="1842"/>
                  <a:pt x="1149" y="1821"/>
                </a:cubicBezTo>
                <a:cubicBezTo>
                  <a:pt x="1133" y="1800"/>
                  <a:pt x="1159" y="1773"/>
                  <a:pt x="1149" y="1757"/>
                </a:cubicBezTo>
                <a:cubicBezTo>
                  <a:pt x="1139" y="1741"/>
                  <a:pt x="1096" y="1741"/>
                  <a:pt x="1085" y="1726"/>
                </a:cubicBezTo>
                <a:cubicBezTo>
                  <a:pt x="1074" y="1710"/>
                  <a:pt x="1106" y="1683"/>
                  <a:pt x="1085" y="1662"/>
                </a:cubicBezTo>
                <a:cubicBezTo>
                  <a:pt x="1064" y="1641"/>
                  <a:pt x="980" y="1625"/>
                  <a:pt x="958" y="1599"/>
                </a:cubicBezTo>
                <a:cubicBezTo>
                  <a:pt x="937" y="1573"/>
                  <a:pt x="953" y="1541"/>
                  <a:pt x="958" y="1504"/>
                </a:cubicBezTo>
                <a:cubicBezTo>
                  <a:pt x="964" y="1467"/>
                  <a:pt x="995" y="1407"/>
                  <a:pt x="990" y="1376"/>
                </a:cubicBezTo>
                <a:cubicBezTo>
                  <a:pt x="984" y="1345"/>
                  <a:pt x="937" y="1328"/>
                  <a:pt x="927" y="1312"/>
                </a:cubicBezTo>
                <a:cubicBezTo>
                  <a:pt x="917" y="1296"/>
                  <a:pt x="943" y="1286"/>
                  <a:pt x="927" y="1281"/>
                </a:cubicBezTo>
                <a:cubicBezTo>
                  <a:pt x="911" y="1275"/>
                  <a:pt x="853" y="1308"/>
                  <a:pt x="832" y="1281"/>
                </a:cubicBezTo>
                <a:cubicBezTo>
                  <a:pt x="810" y="1254"/>
                  <a:pt x="842" y="1159"/>
                  <a:pt x="799" y="1122"/>
                </a:cubicBezTo>
                <a:cubicBezTo>
                  <a:pt x="756" y="1085"/>
                  <a:pt x="620" y="1101"/>
                  <a:pt x="577" y="1059"/>
                </a:cubicBezTo>
                <a:cubicBezTo>
                  <a:pt x="535" y="1016"/>
                  <a:pt x="588" y="878"/>
                  <a:pt x="546" y="868"/>
                </a:cubicBezTo>
                <a:cubicBezTo>
                  <a:pt x="503" y="858"/>
                  <a:pt x="360" y="976"/>
                  <a:pt x="323" y="995"/>
                </a:cubicBezTo>
                <a:cubicBezTo>
                  <a:pt x="286" y="1014"/>
                  <a:pt x="336" y="992"/>
                  <a:pt x="321" y="986"/>
                </a:cubicBezTo>
                <a:cubicBezTo>
                  <a:pt x="305" y="980"/>
                  <a:pt x="243" y="980"/>
                  <a:pt x="228" y="964"/>
                </a:cubicBezTo>
                <a:cubicBezTo>
                  <a:pt x="212" y="947"/>
                  <a:pt x="248" y="888"/>
                  <a:pt x="226" y="883"/>
                </a:cubicBezTo>
                <a:cubicBezTo>
                  <a:pt x="205" y="877"/>
                  <a:pt x="127" y="934"/>
                  <a:pt x="101" y="931"/>
                </a:cubicBezTo>
                <a:cubicBezTo>
                  <a:pt x="75" y="928"/>
                  <a:pt x="85" y="887"/>
                  <a:pt x="69" y="860"/>
                </a:cubicBezTo>
                <a:cubicBezTo>
                  <a:pt x="54" y="834"/>
                  <a:pt x="0" y="798"/>
                  <a:pt x="6" y="773"/>
                </a:cubicBezTo>
                <a:cubicBezTo>
                  <a:pt x="11" y="748"/>
                  <a:pt x="80" y="736"/>
                  <a:pt x="101" y="709"/>
                </a:cubicBezTo>
                <a:cubicBezTo>
                  <a:pt x="122" y="682"/>
                  <a:pt x="111" y="630"/>
                  <a:pt x="132" y="614"/>
                </a:cubicBezTo>
                <a:cubicBezTo>
                  <a:pt x="154" y="598"/>
                  <a:pt x="206" y="625"/>
                  <a:pt x="228" y="614"/>
                </a:cubicBezTo>
                <a:cubicBezTo>
                  <a:pt x="249" y="603"/>
                  <a:pt x="252" y="588"/>
                  <a:pt x="259" y="550"/>
                </a:cubicBezTo>
                <a:cubicBezTo>
                  <a:pt x="266" y="512"/>
                  <a:pt x="277" y="432"/>
                  <a:pt x="271" y="385"/>
                </a:cubicBezTo>
                <a:cubicBezTo>
                  <a:pt x="266" y="338"/>
                  <a:pt x="224" y="294"/>
                  <a:pt x="228" y="264"/>
                </a:cubicBezTo>
                <a:cubicBezTo>
                  <a:pt x="231" y="234"/>
                  <a:pt x="264" y="210"/>
                  <a:pt x="291" y="200"/>
                </a:cubicBezTo>
                <a:cubicBezTo>
                  <a:pt x="318" y="190"/>
                  <a:pt x="365" y="200"/>
                  <a:pt x="387" y="200"/>
                </a:cubicBezTo>
                <a:cubicBezTo>
                  <a:pt x="408" y="200"/>
                  <a:pt x="412" y="192"/>
                  <a:pt x="418" y="200"/>
                </a:cubicBezTo>
                <a:cubicBezTo>
                  <a:pt x="424" y="208"/>
                  <a:pt x="415" y="233"/>
                  <a:pt x="424" y="246"/>
                </a:cubicBezTo>
                <a:cubicBezTo>
                  <a:pt x="433" y="260"/>
                  <a:pt x="453" y="279"/>
                  <a:pt x="473" y="282"/>
                </a:cubicBezTo>
                <a:cubicBezTo>
                  <a:pt x="493" y="285"/>
                  <a:pt x="518" y="283"/>
                  <a:pt x="546" y="264"/>
                </a:cubicBezTo>
                <a:cubicBezTo>
                  <a:pt x="574" y="245"/>
                  <a:pt x="631" y="185"/>
                  <a:pt x="641" y="169"/>
                </a:cubicBezTo>
                <a:cubicBezTo>
                  <a:pt x="651" y="153"/>
                  <a:pt x="619" y="185"/>
                  <a:pt x="609" y="169"/>
                </a:cubicBezTo>
                <a:cubicBezTo>
                  <a:pt x="598" y="153"/>
                  <a:pt x="570" y="86"/>
                  <a:pt x="577" y="74"/>
                </a:cubicBezTo>
                <a:cubicBezTo>
                  <a:pt x="584" y="61"/>
                  <a:pt x="626" y="93"/>
                  <a:pt x="648" y="94"/>
                </a:cubicBezTo>
                <a:cubicBezTo>
                  <a:pt x="669" y="95"/>
                  <a:pt x="670" y="94"/>
                  <a:pt x="706" y="80"/>
                </a:cubicBezTo>
                <a:cubicBezTo>
                  <a:pt x="742" y="67"/>
                  <a:pt x="837" y="0"/>
                  <a:pt x="863" y="10"/>
                </a:cubicBezTo>
                <a:cubicBezTo>
                  <a:pt x="889" y="20"/>
                  <a:pt x="863" y="101"/>
                  <a:pt x="863" y="138"/>
                </a:cubicBezTo>
                <a:cubicBezTo>
                  <a:pt x="863" y="175"/>
                  <a:pt x="852" y="217"/>
                  <a:pt x="863" y="233"/>
                </a:cubicBezTo>
                <a:cubicBezTo>
                  <a:pt x="874" y="248"/>
                  <a:pt x="906" y="238"/>
                  <a:pt x="927" y="233"/>
                </a:cubicBezTo>
                <a:cubicBezTo>
                  <a:pt x="948" y="227"/>
                  <a:pt x="968" y="206"/>
                  <a:pt x="990" y="200"/>
                </a:cubicBezTo>
                <a:cubicBezTo>
                  <a:pt x="1011" y="195"/>
                  <a:pt x="1027" y="206"/>
                  <a:pt x="1053" y="200"/>
                </a:cubicBezTo>
                <a:cubicBezTo>
                  <a:pt x="1080" y="195"/>
                  <a:pt x="1122" y="169"/>
                  <a:pt x="1149" y="169"/>
                </a:cubicBezTo>
                <a:cubicBezTo>
                  <a:pt x="1176" y="169"/>
                  <a:pt x="1191" y="195"/>
                  <a:pt x="1213" y="200"/>
                </a:cubicBezTo>
                <a:cubicBezTo>
                  <a:pt x="1234" y="206"/>
                  <a:pt x="1250" y="216"/>
                  <a:pt x="1277" y="200"/>
                </a:cubicBezTo>
                <a:cubicBezTo>
                  <a:pt x="1303" y="185"/>
                  <a:pt x="1350" y="126"/>
                  <a:pt x="1372" y="105"/>
                </a:cubicBezTo>
                <a:cubicBezTo>
                  <a:pt x="1393" y="84"/>
                  <a:pt x="1390" y="62"/>
                  <a:pt x="1403" y="74"/>
                </a:cubicBezTo>
                <a:cubicBezTo>
                  <a:pt x="1416" y="86"/>
                  <a:pt x="1438" y="152"/>
                  <a:pt x="1449" y="178"/>
                </a:cubicBezTo>
                <a:cubicBezTo>
                  <a:pt x="1460" y="204"/>
                  <a:pt x="1455" y="206"/>
                  <a:pt x="1467" y="233"/>
                </a:cubicBezTo>
                <a:cubicBezTo>
                  <a:pt x="1479" y="260"/>
                  <a:pt x="1501" y="317"/>
                  <a:pt x="1521" y="338"/>
                </a:cubicBezTo>
                <a:cubicBezTo>
                  <a:pt x="1541" y="359"/>
                  <a:pt x="1576" y="352"/>
                  <a:pt x="1585" y="362"/>
                </a:cubicBezTo>
                <a:cubicBezTo>
                  <a:pt x="1594" y="372"/>
                  <a:pt x="1570" y="395"/>
                  <a:pt x="1577" y="398"/>
                </a:cubicBezTo>
                <a:cubicBezTo>
                  <a:pt x="1584" y="401"/>
                  <a:pt x="1600" y="374"/>
                  <a:pt x="1629" y="378"/>
                </a:cubicBezTo>
                <a:cubicBezTo>
                  <a:pt x="1658" y="382"/>
                  <a:pt x="1723" y="407"/>
                  <a:pt x="1753" y="423"/>
                </a:cubicBezTo>
                <a:cubicBezTo>
                  <a:pt x="1783" y="439"/>
                  <a:pt x="1793" y="464"/>
                  <a:pt x="1809" y="474"/>
                </a:cubicBezTo>
                <a:cubicBezTo>
                  <a:pt x="1825" y="484"/>
                  <a:pt x="1826" y="473"/>
                  <a:pt x="1848" y="486"/>
                </a:cubicBezTo>
                <a:cubicBezTo>
                  <a:pt x="1870" y="499"/>
                  <a:pt x="1906" y="540"/>
                  <a:pt x="1943" y="550"/>
                </a:cubicBezTo>
                <a:cubicBezTo>
                  <a:pt x="1980" y="560"/>
                  <a:pt x="2033" y="534"/>
                  <a:pt x="2070" y="550"/>
                </a:cubicBezTo>
                <a:cubicBezTo>
                  <a:pt x="2107" y="566"/>
                  <a:pt x="2125" y="617"/>
                  <a:pt x="2165" y="645"/>
                </a:cubicBezTo>
                <a:cubicBezTo>
                  <a:pt x="2206" y="673"/>
                  <a:pt x="2282" y="680"/>
                  <a:pt x="2311" y="721"/>
                </a:cubicBezTo>
                <a:cubicBezTo>
                  <a:pt x="2340" y="763"/>
                  <a:pt x="2358" y="835"/>
                  <a:pt x="2338" y="892"/>
                </a:cubicBezTo>
                <a:cubicBezTo>
                  <a:pt x="2318" y="949"/>
                  <a:pt x="2235" y="1017"/>
                  <a:pt x="2190" y="1067"/>
                </a:cubicBezTo>
                <a:cubicBezTo>
                  <a:pt x="2145" y="1116"/>
                  <a:pt x="2090" y="1145"/>
                  <a:pt x="2070" y="1186"/>
                </a:cubicBezTo>
                <a:cubicBezTo>
                  <a:pt x="2050" y="1226"/>
                  <a:pt x="2080" y="1270"/>
                  <a:pt x="2070" y="1312"/>
                </a:cubicBezTo>
                <a:cubicBezTo>
                  <a:pt x="2060" y="1355"/>
                  <a:pt x="2022" y="1404"/>
                  <a:pt x="2007" y="1440"/>
                </a:cubicBezTo>
                <a:cubicBezTo>
                  <a:pt x="1993" y="1476"/>
                  <a:pt x="1999" y="1499"/>
                  <a:pt x="1984" y="1529"/>
                </a:cubicBezTo>
                <a:cubicBezTo>
                  <a:pt x="1968" y="1558"/>
                  <a:pt x="1933" y="1590"/>
                  <a:pt x="1916" y="1618"/>
                </a:cubicBezTo>
                <a:cubicBezTo>
                  <a:pt x="1900" y="1646"/>
                  <a:pt x="1896" y="1676"/>
                  <a:pt x="1879" y="1694"/>
                </a:cubicBezTo>
                <a:cubicBezTo>
                  <a:pt x="1863" y="1712"/>
                  <a:pt x="1847" y="1716"/>
                  <a:pt x="1816" y="1726"/>
                </a:cubicBezTo>
                <a:cubicBezTo>
                  <a:pt x="1784" y="1736"/>
                  <a:pt x="1732" y="1745"/>
                  <a:pt x="1689" y="1757"/>
                </a:cubicBezTo>
                <a:cubicBezTo>
                  <a:pt x="1646" y="1770"/>
                  <a:pt x="1589" y="1785"/>
                  <a:pt x="1558" y="1802"/>
                </a:cubicBezTo>
                <a:cubicBezTo>
                  <a:pt x="1526" y="1819"/>
                  <a:pt x="1515" y="1847"/>
                  <a:pt x="1500" y="1856"/>
                </a:cubicBezTo>
                <a:cubicBezTo>
                  <a:pt x="1484" y="1865"/>
                  <a:pt x="1473" y="1831"/>
                  <a:pt x="1467" y="1852"/>
                </a:cubicBezTo>
                <a:cubicBezTo>
                  <a:pt x="1461" y="1874"/>
                  <a:pt x="1477" y="1943"/>
                  <a:pt x="1467" y="1980"/>
                </a:cubicBezTo>
                <a:cubicBezTo>
                  <a:pt x="1457" y="2017"/>
                  <a:pt x="1430" y="2039"/>
                  <a:pt x="1403" y="2076"/>
                </a:cubicBezTo>
                <a:cubicBezTo>
                  <a:pt x="1376" y="2112"/>
                  <a:pt x="1329" y="2175"/>
                  <a:pt x="1308" y="2202"/>
                </a:cubicBezTo>
                <a:cubicBezTo>
                  <a:pt x="1287" y="2229"/>
                  <a:pt x="1271" y="2245"/>
                  <a:pt x="1277" y="2235"/>
                </a:cubicBezTo>
                <a:cubicBezTo>
                  <a:pt x="1282" y="2225"/>
                  <a:pt x="1334" y="2161"/>
                  <a:pt x="1339" y="2139"/>
                </a:cubicBezTo>
                <a:cubicBezTo>
                  <a:pt x="1345" y="2118"/>
                  <a:pt x="1322" y="2095"/>
                  <a:pt x="1308" y="2107"/>
                </a:cubicBezTo>
                <a:cubicBezTo>
                  <a:pt x="1293" y="2119"/>
                  <a:pt x="1259" y="2188"/>
                  <a:pt x="1248" y="2214"/>
                </a:cubicBezTo>
                <a:cubicBezTo>
                  <a:pt x="1238" y="2241"/>
                  <a:pt x="1255" y="2244"/>
                  <a:pt x="1244" y="2266"/>
                </a:cubicBezTo>
                <a:cubicBezTo>
                  <a:pt x="1233" y="2288"/>
                  <a:pt x="1191" y="2349"/>
                  <a:pt x="1181" y="2349"/>
                </a:cubicBezTo>
                <a:close/>
              </a:path>
            </a:pathLst>
          </a:custGeom>
          <a:solidFill>
            <a:srgbClr val="FFFFFF">
              <a:alpha val="59000"/>
            </a:srgbClr>
          </a:solidFill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78" name="任意多边形 11277"/>
          <p:cNvSpPr/>
          <p:nvPr/>
        </p:nvSpPr>
        <p:spPr>
          <a:xfrm>
            <a:off x="2852738" y="1243013"/>
            <a:ext cx="1316037" cy="4391025"/>
          </a:xfrm>
          <a:custGeom>
            <a:avLst/>
            <a:gdLst/>
            <a:ahLst/>
            <a:cxnLst/>
            <a:pathLst>
              <a:path w="1161" h="3874">
                <a:moveTo>
                  <a:pt x="218" y="127"/>
                </a:moveTo>
                <a:cubicBezTo>
                  <a:pt x="371" y="63"/>
                  <a:pt x="525" y="0"/>
                  <a:pt x="586" y="14"/>
                </a:cubicBezTo>
                <a:cubicBezTo>
                  <a:pt x="647" y="28"/>
                  <a:pt x="610" y="108"/>
                  <a:pt x="586" y="212"/>
                </a:cubicBezTo>
                <a:cubicBezTo>
                  <a:pt x="562" y="316"/>
                  <a:pt x="498" y="530"/>
                  <a:pt x="444" y="637"/>
                </a:cubicBezTo>
                <a:cubicBezTo>
                  <a:pt x="390" y="744"/>
                  <a:pt x="260" y="744"/>
                  <a:pt x="260" y="857"/>
                </a:cubicBezTo>
                <a:cubicBezTo>
                  <a:pt x="260" y="970"/>
                  <a:pt x="364" y="1213"/>
                  <a:pt x="444" y="1313"/>
                </a:cubicBezTo>
                <a:cubicBezTo>
                  <a:pt x="524" y="1413"/>
                  <a:pt x="647" y="1410"/>
                  <a:pt x="740" y="1457"/>
                </a:cubicBezTo>
                <a:cubicBezTo>
                  <a:pt x="833" y="1504"/>
                  <a:pt x="935" y="1531"/>
                  <a:pt x="1004" y="1593"/>
                </a:cubicBezTo>
                <a:cubicBezTo>
                  <a:pt x="1073" y="1655"/>
                  <a:pt x="1161" y="1709"/>
                  <a:pt x="1153" y="1828"/>
                </a:cubicBezTo>
                <a:cubicBezTo>
                  <a:pt x="1145" y="1947"/>
                  <a:pt x="1009" y="2120"/>
                  <a:pt x="955" y="2310"/>
                </a:cubicBezTo>
                <a:cubicBezTo>
                  <a:pt x="901" y="2500"/>
                  <a:pt x="847" y="2747"/>
                  <a:pt x="828" y="2969"/>
                </a:cubicBezTo>
                <a:cubicBezTo>
                  <a:pt x="809" y="3191"/>
                  <a:pt x="833" y="3497"/>
                  <a:pt x="841" y="3642"/>
                </a:cubicBezTo>
                <a:cubicBezTo>
                  <a:pt x="849" y="3787"/>
                  <a:pt x="879" y="3808"/>
                  <a:pt x="876" y="3841"/>
                </a:cubicBezTo>
                <a:cubicBezTo>
                  <a:pt x="873" y="3874"/>
                  <a:pt x="855" y="3873"/>
                  <a:pt x="820" y="3841"/>
                </a:cubicBezTo>
                <a:cubicBezTo>
                  <a:pt x="785" y="3809"/>
                  <a:pt x="696" y="3720"/>
                  <a:pt x="668" y="3649"/>
                </a:cubicBezTo>
                <a:cubicBezTo>
                  <a:pt x="640" y="3578"/>
                  <a:pt x="656" y="3518"/>
                  <a:pt x="652" y="3417"/>
                </a:cubicBezTo>
                <a:cubicBezTo>
                  <a:pt x="648" y="3316"/>
                  <a:pt x="644" y="3193"/>
                  <a:pt x="644" y="3041"/>
                </a:cubicBezTo>
                <a:cubicBezTo>
                  <a:pt x="644" y="2889"/>
                  <a:pt x="652" y="2707"/>
                  <a:pt x="652" y="2505"/>
                </a:cubicBezTo>
                <a:cubicBezTo>
                  <a:pt x="652" y="2303"/>
                  <a:pt x="696" y="1983"/>
                  <a:pt x="643" y="1828"/>
                </a:cubicBezTo>
                <a:cubicBezTo>
                  <a:pt x="590" y="1673"/>
                  <a:pt x="430" y="1696"/>
                  <a:pt x="331" y="1573"/>
                </a:cubicBezTo>
                <a:cubicBezTo>
                  <a:pt x="232" y="1450"/>
                  <a:pt x="94" y="1223"/>
                  <a:pt x="47" y="1091"/>
                </a:cubicBezTo>
                <a:cubicBezTo>
                  <a:pt x="0" y="959"/>
                  <a:pt x="14" y="892"/>
                  <a:pt x="47" y="779"/>
                </a:cubicBezTo>
                <a:cubicBezTo>
                  <a:pt x="80" y="666"/>
                  <a:pt x="221" y="502"/>
                  <a:pt x="246" y="410"/>
                </a:cubicBezTo>
                <a:cubicBezTo>
                  <a:pt x="271" y="318"/>
                  <a:pt x="201" y="272"/>
                  <a:pt x="196" y="225"/>
                </a:cubicBezTo>
                <a:cubicBezTo>
                  <a:pt x="191" y="178"/>
                  <a:pt x="214" y="147"/>
                  <a:pt x="218" y="127"/>
                </a:cubicBezTo>
                <a:close/>
              </a:path>
            </a:pathLst>
          </a:custGeom>
          <a:solidFill>
            <a:srgbClr val="990000">
              <a:alpha val="51999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1279" name="文本框 11278"/>
          <p:cNvSpPr txBox="1"/>
          <p:nvPr/>
        </p:nvSpPr>
        <p:spPr>
          <a:xfrm>
            <a:off x="2503488" y="1762125"/>
            <a:ext cx="4445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2400" b="1" i="1">
                <a:solidFill>
                  <a:srgbClr val="99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安</a:t>
            </a:r>
            <a:endParaRPr lang="zh-CN" altLang="en-US" sz="2400" b="1" i="1">
              <a:solidFill>
                <a:srgbClr val="99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80" name="文本框 11279"/>
          <p:cNvSpPr txBox="1"/>
          <p:nvPr/>
        </p:nvSpPr>
        <p:spPr>
          <a:xfrm>
            <a:off x="2457450" y="2447925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2400" b="1" i="1">
                <a:solidFill>
                  <a:srgbClr val="99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第</a:t>
            </a:r>
            <a:endParaRPr lang="zh-CN" altLang="en-US" sz="2400" b="1" i="1">
              <a:solidFill>
                <a:srgbClr val="99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81" name="文本框 11280"/>
          <p:cNvSpPr txBox="1"/>
          <p:nvPr/>
        </p:nvSpPr>
        <p:spPr>
          <a:xfrm>
            <a:off x="2817813" y="3135313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2400" b="1" i="1">
                <a:solidFill>
                  <a:srgbClr val="99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斯</a:t>
            </a:r>
            <a:endParaRPr lang="zh-CN" altLang="en-US" sz="2400" b="1" i="1">
              <a:solidFill>
                <a:srgbClr val="99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82" name="文本框 11281"/>
          <p:cNvSpPr txBox="1"/>
          <p:nvPr/>
        </p:nvSpPr>
        <p:spPr>
          <a:xfrm>
            <a:off x="2952750" y="3821113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2400" b="1" i="1">
                <a:solidFill>
                  <a:srgbClr val="99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山</a:t>
            </a:r>
            <a:endParaRPr lang="zh-CN" altLang="en-US" sz="2400" b="1" i="1">
              <a:solidFill>
                <a:srgbClr val="99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83" name="文本框 11282"/>
          <p:cNvSpPr txBox="1"/>
          <p:nvPr/>
        </p:nvSpPr>
        <p:spPr>
          <a:xfrm>
            <a:off x="3043238" y="4508500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2400" b="1" i="1">
                <a:solidFill>
                  <a:srgbClr val="99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脉</a:t>
            </a:r>
            <a:endParaRPr lang="zh-CN" altLang="en-US" sz="2400" b="1" i="1">
              <a:solidFill>
                <a:srgbClr val="99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84" name="文本框 11283"/>
          <p:cNvSpPr txBox="1"/>
          <p:nvPr/>
        </p:nvSpPr>
        <p:spPr>
          <a:xfrm>
            <a:off x="5516563" y="1584325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2400" b="1" i="1">
                <a:latin typeface="Arial" panose="020B0604020202020204" pitchFamily="34" charset="0"/>
                <a:ea typeface="黑体" panose="02010609060101010101" pitchFamily="49" charset="-122"/>
              </a:rPr>
              <a:t>大</a:t>
            </a:r>
            <a:endParaRPr lang="zh-CN" altLang="en-US" sz="2400" b="1" i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85" name="文本框 11284"/>
          <p:cNvSpPr txBox="1"/>
          <p:nvPr/>
        </p:nvSpPr>
        <p:spPr>
          <a:xfrm>
            <a:off x="5427663" y="3079750"/>
            <a:ext cx="4905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2400" b="1" i="1">
                <a:latin typeface="Arial" panose="020B0604020202020204" pitchFamily="34" charset="0"/>
                <a:ea typeface="黑体" panose="02010609060101010101" pitchFamily="49" charset="-122"/>
              </a:rPr>
              <a:t>西</a:t>
            </a:r>
            <a:endParaRPr lang="zh-CN" altLang="en-US" sz="2400" b="1" i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86" name="文本框 11285"/>
          <p:cNvSpPr txBox="1"/>
          <p:nvPr/>
        </p:nvSpPr>
        <p:spPr>
          <a:xfrm>
            <a:off x="4711700" y="4522788"/>
            <a:ext cx="4905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/>
            <a:r>
              <a:rPr lang="zh-CN" altLang="en-US" sz="2400" b="1" i="1">
                <a:latin typeface="Arial" panose="020B0604020202020204" pitchFamily="34" charset="0"/>
                <a:ea typeface="黑体" panose="02010609060101010101" pitchFamily="49" charset="-122"/>
              </a:rPr>
              <a:t>洋</a:t>
            </a:r>
            <a:endParaRPr lang="zh-CN" altLang="en-US" sz="2400" b="1" i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88" name="文本框 11287"/>
          <p:cNvSpPr txBox="1"/>
          <p:nvPr/>
        </p:nvSpPr>
        <p:spPr>
          <a:xfrm>
            <a:off x="6688138" y="2033588"/>
            <a:ext cx="2249487" cy="7016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  <a:buClr>
                <a:srgbClr val="3333CC"/>
              </a:buClr>
              <a:buSzPct val="90000"/>
              <a:buFont typeface="Wingdings" panose="05000000000000000000" pitchFamily="2" charset="2"/>
              <a:buChar char="n"/>
            </a:pPr>
            <a:r>
              <a:rPr lang="zh-CN" altLang="en-US" sz="2000" b="0">
                <a:latin typeface="Arial" panose="020B0604020202020204" pitchFamily="34" charset="0"/>
                <a:ea typeface="楷体_GB2312" panose="02010609030101010101" pitchFamily="49" charset="-122"/>
              </a:rPr>
              <a:t>从图中读出巴西的海陆位置。</a:t>
            </a:r>
            <a:endParaRPr lang="zh-CN" altLang="en-US" sz="2000" b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1289" name="文本框 11288"/>
          <p:cNvSpPr txBox="1"/>
          <p:nvPr/>
        </p:nvSpPr>
        <p:spPr>
          <a:xfrm>
            <a:off x="5967413" y="560388"/>
            <a:ext cx="2609850" cy="393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r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CN" sz="2200" b="1">
                <a:latin typeface="Arial" panose="020B0604020202020204" pitchFamily="34" charset="0"/>
                <a:ea typeface="宋体" panose="02010600030101010101" pitchFamily="2" charset="-122"/>
              </a:rPr>
              <a:t>◇◇◇</a:t>
            </a:r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海陆位置</a:t>
            </a:r>
            <a:endParaRPr lang="zh-CN" altLang="en-US" sz="2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0" name="文本框 11289"/>
          <p:cNvSpPr txBox="1"/>
          <p:nvPr/>
        </p:nvSpPr>
        <p:spPr>
          <a:xfrm>
            <a:off x="6686550" y="3968750"/>
            <a:ext cx="2322513" cy="131127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 lvl="0" indent="266700">
              <a:spcBef>
                <a:spcPct val="50000"/>
              </a:spcBef>
              <a:buClr>
                <a:srgbClr val="3333CC"/>
              </a:buClr>
              <a:buSzPct val="90000"/>
              <a:buFont typeface="Wingdings" panose="05000000000000000000" pitchFamily="2" charset="2"/>
              <a:buChar char="n"/>
            </a:pPr>
            <a:r>
              <a:rPr lang="zh-CN" altLang="en-US" sz="2000" b="0">
                <a:latin typeface="Arial" panose="020B0604020202020204" pitchFamily="34" charset="0"/>
                <a:ea typeface="楷体_GB2312" panose="02010609030101010101" pitchFamily="49" charset="-122"/>
              </a:rPr>
              <a:t>巴西位于南美洲东半部。安第斯山脉以东，东临大西洋。</a:t>
            </a:r>
            <a:endParaRPr lang="zh-CN" altLang="en-US" sz="2000" b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11291" name="圆角矩形 11290"/>
          <p:cNvSpPr/>
          <p:nvPr/>
        </p:nvSpPr>
        <p:spPr>
          <a:xfrm>
            <a:off x="6686550" y="1358900"/>
            <a:ext cx="1125538" cy="450850"/>
          </a:xfrm>
          <a:prstGeom prst="roundRect">
            <a:avLst>
              <a:gd name="adj" fmla="val 16667"/>
            </a:avLst>
          </a:prstGeom>
          <a:solidFill>
            <a:srgbClr val="FFFFFF">
              <a:alpha val="64000"/>
            </a:srgbClr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问题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2" name="圆角矩形 11291"/>
          <p:cNvSpPr/>
          <p:nvPr/>
        </p:nvSpPr>
        <p:spPr>
          <a:xfrm>
            <a:off x="6686550" y="3338513"/>
            <a:ext cx="1125538" cy="450850"/>
          </a:xfrm>
          <a:prstGeom prst="roundRect">
            <a:avLst>
              <a:gd name="adj" fmla="val 16667"/>
            </a:avLst>
          </a:prstGeom>
          <a:solidFill>
            <a:srgbClr val="FFFFFF">
              <a:alpha val="64000"/>
            </a:srgbClr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u"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解说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3" name="圆角矩形 11292">
            <a:hlinkClick r:id="rId2" action="ppaction://hlinksldjump"/>
          </p:cNvPr>
          <p:cNvSpPr/>
          <p:nvPr/>
        </p:nvSpPr>
        <p:spPr>
          <a:xfrm>
            <a:off x="2051050" y="6407150"/>
            <a:ext cx="900113" cy="450850"/>
          </a:xfrm>
          <a:prstGeom prst="roundRect">
            <a:avLst>
              <a:gd name="adj" fmla="val 16667"/>
            </a:avLst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0" dirty="0">
                <a:latin typeface="Arial" panose="020B0604020202020204" pitchFamily="34" charset="0"/>
                <a:ea typeface="黑体" panose="02010609060101010101" pitchFamily="49" charset="-122"/>
              </a:rPr>
              <a:t>地理位置</a:t>
            </a:r>
            <a:endParaRPr lang="zh-CN" altLang="en-US" sz="1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94" name="圆角矩形 11293"/>
          <p:cNvSpPr/>
          <p:nvPr/>
        </p:nvSpPr>
        <p:spPr>
          <a:xfrm>
            <a:off x="4841875" y="6407150"/>
            <a:ext cx="900113" cy="450850"/>
          </a:xfrm>
          <a:prstGeom prst="roundRect">
            <a:avLst>
              <a:gd name="adj" fmla="val 16667"/>
            </a:avLst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0">
                <a:solidFill>
                  <a:srgbClr val="B2B2B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海陆位置</a:t>
            </a:r>
            <a:endParaRPr lang="zh-CN" altLang="en-US" sz="1800" b="0">
              <a:solidFill>
                <a:srgbClr val="B2B2B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295" name="动作按钮: 自定义 11294"/>
          <p:cNvSpPr/>
          <p:nvPr/>
        </p:nvSpPr>
        <p:spPr>
          <a:xfrm>
            <a:off x="0" y="1628775"/>
            <a:ext cx="1331913" cy="404813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solidFill>
                  <a:srgbClr val="B2B2B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地理位置</a:t>
            </a:r>
            <a:endParaRPr lang="zh-CN" altLang="en-US" sz="1800" b="1">
              <a:solidFill>
                <a:srgbClr val="B2B2B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6" name="动作按钮: 自定义 11295">
            <a:hlinkClick r:id="rId3" action="ppaction://hlinksldjump"/>
          </p:cNvPr>
          <p:cNvSpPr/>
          <p:nvPr/>
        </p:nvSpPr>
        <p:spPr>
          <a:xfrm>
            <a:off x="0" y="2584450"/>
            <a:ext cx="1331913" cy="404813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自然环境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7" name="动作按钮: 自定义 11296">
            <a:hlinkClick r:id="rId4" action="ppaction://hlinksldjump"/>
          </p:cNvPr>
          <p:cNvSpPr/>
          <p:nvPr/>
        </p:nvSpPr>
        <p:spPr>
          <a:xfrm>
            <a:off x="0" y="3541713"/>
            <a:ext cx="1331913" cy="404812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经济发展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8" name="动作按钮: 自定义 11297">
            <a:hlinkClick r:id="rId4" action="ppaction://hlinksldjump"/>
          </p:cNvPr>
          <p:cNvSpPr/>
          <p:nvPr/>
        </p:nvSpPr>
        <p:spPr>
          <a:xfrm>
            <a:off x="0" y="4554538"/>
            <a:ext cx="1333500" cy="404812"/>
          </a:xfrm>
          <a:prstGeom prst="actionButtonBlank">
            <a:avLst/>
          </a:prstGeom>
          <a:solidFill>
            <a:srgbClr val="CCFFFF">
              <a:alpha val="64000"/>
            </a:srgbClr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0" tIns="0" rIns="0" bIns="0" anchor="ctr"/>
          <a:p>
            <a:pPr lvl="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zh-CN" altLang="en-US" sz="1800" b="1">
                <a:latin typeface="Arial" panose="020B0604020202020204" pitchFamily="34" charset="0"/>
                <a:ea typeface="宋体" panose="02010600030101010101" pitchFamily="2" charset="-122"/>
              </a:rPr>
              <a:t>小试身手</a:t>
            </a:r>
            <a:endParaRPr lang="zh-CN" altLang="en-US" sz="1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9" name="文本框 11298"/>
          <p:cNvSpPr txBox="1"/>
          <p:nvPr/>
        </p:nvSpPr>
        <p:spPr>
          <a:xfrm>
            <a:off x="4797425" y="6084888"/>
            <a:ext cx="309563" cy="2555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endParaRPr sz="1200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3" name="文本框 10252"/>
          <p:cNvSpPr txBox="1"/>
          <p:nvPr/>
        </p:nvSpPr>
        <p:spPr>
          <a:xfrm>
            <a:off x="161925" y="503555"/>
            <a:ext cx="3959225" cy="398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90000"/>
              <a:buFont typeface="Wingdings" panose="05000000000000000000" pitchFamily="2" charset="2"/>
              <a:buChar char="l"/>
            </a:pPr>
            <a:r>
              <a:rPr lang="zh-CN" altLang="en-US" sz="2200" b="1">
                <a:latin typeface="Arial" panose="020B0604020202020204" pitchFamily="34" charset="0"/>
                <a:ea typeface="宋体" panose="02010600030101010101" pitchFamily="2" charset="-122"/>
              </a:rPr>
              <a:t>活动一：巴西在哪里？</a:t>
            </a:r>
            <a:endParaRPr lang="zh-CN" altLang="en-US" sz="2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  <p:bldP spid="11280" grpId="0"/>
      <p:bldP spid="11281" grpId="0"/>
      <p:bldP spid="11282" grpId="0"/>
      <p:bldP spid="11283" grpId="0"/>
      <p:bldP spid="11284" grpId="0"/>
      <p:bldP spid="11285" grpId="0"/>
      <p:bldP spid="11286" grpId="0"/>
      <p:bldP spid="11291" grpId="0" bldLvl="0" animBg="1"/>
      <p:bldP spid="11292" grpId="0" bldLvl="0" animBg="1"/>
      <p:bldP spid="11299" grpId="0"/>
      <p:bldP spid="11299" grpId="1"/>
      <p:bldP spid="11290" grpId="0" bldLvl="0" animBg="1"/>
      <p:bldP spid="1128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7" name="内容占位符 57346" descr="看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52600" y="1371600"/>
            <a:ext cx="5715000" cy="4302125"/>
          </a:xfrm>
        </p:spPr>
      </p:pic>
      <p:sp>
        <p:nvSpPr>
          <p:cNvPr id="2" name="标题 57345"/>
          <p:cNvSpPr>
            <a:spLocks noGrp="1"/>
          </p:cNvSpPr>
          <p:nvPr/>
        </p:nvSpPr>
        <p:spPr>
          <a:xfrm>
            <a:off x="180975" y="567340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</a:rPr>
              <a:t>绿 色     </a:t>
            </a:r>
            <a:endParaRPr lang="zh-CN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标题 58369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143000"/>
          </a:xfrm>
        </p:spPr>
        <p:txBody>
          <a:bodyPr anchor="ctr"/>
          <a:p>
            <a:r>
              <a:rPr lang="zh-CN" altLang="en-US" sz="8000" dirty="0">
                <a:solidFill>
                  <a:srgbClr val="008000"/>
                </a:solidFill>
              </a:rPr>
              <a:t>绿        色</a:t>
            </a:r>
            <a:endParaRPr lang="zh-CN" altLang="en-US" sz="8000" dirty="0">
              <a:solidFill>
                <a:srgbClr val="008000"/>
              </a:solidFill>
            </a:endParaRPr>
          </a:p>
        </p:txBody>
      </p:sp>
      <p:pic>
        <p:nvPicPr>
          <p:cNvPr id="44034" name="文本占位符 58370" descr="看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29400" y="228600"/>
            <a:ext cx="2133600" cy="1595438"/>
          </a:xfrm>
          <a:solidFill>
            <a:srgbClr val="023403"/>
          </a:solidFill>
        </p:spPr>
      </p:pic>
      <p:sp>
        <p:nvSpPr>
          <p:cNvPr id="58372" name="文本框 58371"/>
          <p:cNvSpPr txBox="1"/>
          <p:nvPr/>
        </p:nvSpPr>
        <p:spPr>
          <a:xfrm>
            <a:off x="2514600" y="3048000"/>
            <a:ext cx="4038600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6000" b="1" dirty="0">
                <a:solidFill>
                  <a:srgbClr val="023403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草之绿</a:t>
            </a:r>
            <a:endParaRPr lang="zh-CN" altLang="en-US" sz="6000" b="1" dirty="0">
              <a:solidFill>
                <a:srgbClr val="023403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文本占位符 59393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 dirty="0"/>
          </a:p>
        </p:txBody>
      </p:sp>
      <p:pic>
        <p:nvPicPr>
          <p:cNvPr id="45058" name="图片 59394" descr="巴西热带草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685800"/>
            <a:ext cx="6858000" cy="556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9" name="标题 59395" descr="看"/>
          <p:cNvPicPr>
            <a:picLocks noGrp="1" noChangeAspect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7734300" y="0"/>
            <a:ext cx="1409700" cy="1143000"/>
          </a:xfrm>
          <a:solidFill>
            <a:srgbClr val="023403"/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 fontAlgn="base">
          <a:defRPr strike="noStrike" noProof="1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ln>
          <a:prstDash val="lgDashDot"/>
        </a:ln>
      </a:spPr>
      <a:bodyPr wrap="square" lIns="68579" tIns="34289" rIns="68579" bIns="34289">
        <a:spAutoFit/>
      </a:bodyPr>
      <a:lstStyle>
        <a:defPPr eaLnBrk="1" hangingPunct="1">
          <a:defRPr dirty="0">
            <a:solidFill>
              <a:prstClr val="black"/>
            </a:solidFill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800000"/>
        </a:lt1>
        <a:dk2>
          <a:srgbClr val="FFFFFF"/>
        </a:dk2>
        <a:lt2>
          <a:srgbClr val="A50021"/>
        </a:lt2>
        <a:accent1>
          <a:srgbClr val="FF9900"/>
        </a:accent1>
        <a:accent2>
          <a:srgbClr val="FF3300"/>
        </a:accent2>
        <a:accent3>
          <a:srgbClr val="C1AAAA"/>
        </a:accent3>
        <a:accent4>
          <a:srgbClr val="DCDCDC"/>
        </a:accent4>
        <a:accent5>
          <a:srgbClr val="FFCAAA"/>
        </a:accent5>
        <a:accent6>
          <a:srgbClr val="E52D00"/>
        </a:accent6>
        <a:hlink>
          <a:srgbClr val="FFFFCC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1072E"/>
        </a:lt1>
        <a:dk2>
          <a:srgbClr val="FFFFFF"/>
        </a:dk2>
        <a:lt2>
          <a:srgbClr val="3C001E"/>
        </a:lt2>
        <a:accent1>
          <a:srgbClr val="89A38F"/>
        </a:accent1>
        <a:accent2>
          <a:srgbClr val="666699"/>
        </a:accent2>
        <a:accent3>
          <a:srgbClr val="B3AAAC"/>
        </a:accent3>
        <a:accent4>
          <a:srgbClr val="DCDCDC"/>
        </a:accent4>
        <a:accent5>
          <a:srgbClr val="C4CEC6"/>
        </a:accent5>
        <a:accent6>
          <a:srgbClr val="5B5B89"/>
        </a:accent6>
        <a:hlink>
          <a:srgbClr val="8080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FFFFFF"/>
        </a:dk2>
        <a:lt2>
          <a:srgbClr val="333333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CDCDC"/>
        </a:accent4>
        <a:accent5>
          <a:srgbClr val="ADCAFF"/>
        </a:accent5>
        <a:accent6>
          <a:srgbClr val="B70000"/>
        </a:accent6>
        <a:hlink>
          <a:srgbClr val="6666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0000"/>
        </a:lt1>
        <a:dk2>
          <a:srgbClr val="FFFFFF"/>
        </a:dk2>
        <a:lt2>
          <a:srgbClr val="4B3D1B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CDCDC"/>
        </a:accent4>
        <a:accent5>
          <a:srgbClr val="E2CAAA"/>
        </a:accent5>
        <a:accent6>
          <a:srgbClr val="B75B00"/>
        </a:accent6>
        <a:hlink>
          <a:srgbClr val="666699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FFFFFF"/>
        </a:dk2>
        <a:lt2>
          <a:srgbClr val="006666"/>
        </a:lt2>
        <a:accent1>
          <a:srgbClr val="0099CC"/>
        </a:accent1>
        <a:accent2>
          <a:srgbClr val="6666FF"/>
        </a:accent2>
        <a:accent3>
          <a:srgbClr val="AAADB9"/>
        </a:accent3>
        <a:accent4>
          <a:srgbClr val="DCDCDC"/>
        </a:accent4>
        <a:accent5>
          <a:srgbClr val="AACAE2"/>
        </a:accent5>
        <a:accent6>
          <a:srgbClr val="5B5BE5"/>
        </a:accent6>
        <a:hlink>
          <a:srgbClr val="FFFF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66"/>
        </a:lt1>
        <a:dk2>
          <a:srgbClr val="FFFFFF"/>
        </a:dk2>
        <a:lt2>
          <a:srgbClr val="003366"/>
        </a:lt2>
        <a:accent1>
          <a:srgbClr val="6699FF"/>
        </a:accent1>
        <a:accent2>
          <a:srgbClr val="00CCFF"/>
        </a:accent2>
        <a:accent3>
          <a:srgbClr val="AAB9B9"/>
        </a:accent3>
        <a:accent4>
          <a:srgbClr val="DCDCDC"/>
        </a:accent4>
        <a:accent5>
          <a:srgbClr val="B9CAFF"/>
        </a:accent5>
        <a:accent6>
          <a:srgbClr val="00B7E5"/>
        </a:accent6>
        <a:hlink>
          <a:srgbClr val="FFFFCC"/>
        </a:hlink>
        <a:folHlink>
          <a:srgbClr val="33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4"/>
        </a:accent3>
        <a:accent4>
          <a:srgbClr val="000000"/>
        </a:accent4>
        <a:accent5>
          <a:srgbClr val="FFE2AA"/>
        </a:accent5>
        <a:accent6>
          <a:srgbClr val="A3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598600"/>
        </a:lt2>
        <a:accent1>
          <a:srgbClr val="33CC33"/>
        </a:accent1>
        <a:accent2>
          <a:srgbClr val="99CC00"/>
        </a:accent2>
        <a:accent3>
          <a:srgbClr val="ADB9AA"/>
        </a:accent3>
        <a:accent4>
          <a:srgbClr val="DCDCDC"/>
        </a:accent4>
        <a:accent5>
          <a:srgbClr val="ADE2AD"/>
        </a:accent5>
        <a:accent6>
          <a:srgbClr val="89B700"/>
        </a:accent6>
        <a:hlink>
          <a:srgbClr val="FFCC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C"/>
        </a:accent5>
        <a:accent6>
          <a:srgbClr val="B7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 fontAlgn="base">
          <a:defRPr strike="noStrike" noProof="1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txDef>
      <a:spPr>
        <a:ln>
          <a:prstDash val="lgDashDot"/>
        </a:ln>
      </a:spPr>
      <a:bodyPr wrap="square" lIns="68579" tIns="34289" rIns="68579" bIns="34289">
        <a:spAutoFit/>
      </a:bodyPr>
      <a:lstStyle>
        <a:defPPr eaLnBrk="1" hangingPunct="1">
          <a:defRPr dirty="0">
            <a:solidFill>
              <a:prstClr val="black"/>
            </a:solidFill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1775</Words>
  <Application>WPS 演示</Application>
  <PresentationFormat>在屏幕上显示</PresentationFormat>
  <Paragraphs>396</Paragraphs>
  <Slides>31</Slides>
  <Notes>0</Notes>
  <HiddenSlides>0</HiddenSlides>
  <MMClips>3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31</vt:i4>
      </vt:variant>
    </vt:vector>
  </HeadingPairs>
  <TitlesOfParts>
    <vt:vector size="54" baseType="lpstr">
      <vt:lpstr>Arial</vt:lpstr>
      <vt:lpstr>宋体</vt:lpstr>
      <vt:lpstr>Wingdings</vt:lpstr>
      <vt:lpstr>Calibri Light</vt:lpstr>
      <vt:lpstr>黑体</vt:lpstr>
      <vt:lpstr>Times New Roman</vt:lpstr>
      <vt:lpstr>Verdana</vt:lpstr>
      <vt:lpstr>Calibri</vt:lpstr>
      <vt:lpstr>华文琥珀</vt:lpstr>
      <vt:lpstr>楷体_GB2312</vt:lpstr>
      <vt:lpstr>华文行楷</vt:lpstr>
      <vt:lpstr>微软雅黑</vt:lpstr>
      <vt:lpstr>Arial Narrow</vt:lpstr>
      <vt:lpstr>新宋体</vt:lpstr>
      <vt:lpstr>默认设计模板</vt:lpstr>
      <vt:lpstr>1_Office 主题</vt:lpstr>
      <vt:lpstr>1_默认设计模板</vt:lpstr>
      <vt:lpstr>Profile</vt:lpstr>
      <vt:lpstr>2_Office 主题</vt:lpstr>
      <vt:lpstr>Excel.Chart.8</vt:lpstr>
      <vt:lpstr>Excel.Chart.8</vt:lpstr>
      <vt:lpstr>Excel.Chart.8</vt:lpstr>
      <vt:lpstr>Excel.Chart.8</vt:lpstr>
      <vt:lpstr>PowerPoint 演示文稿</vt:lpstr>
      <vt:lpstr>PowerPoint 演示文稿</vt:lpstr>
      <vt:lpstr>PowerPoint 演示文稿</vt:lpstr>
      <vt:lpstr>蓝色   白色     </vt:lpstr>
      <vt:lpstr>PowerPoint 演示文稿</vt:lpstr>
      <vt:lpstr>PowerPoint 演示文稿</vt:lpstr>
      <vt:lpstr>PowerPoint 演示文稿</vt:lpstr>
      <vt:lpstr>绿        色</vt:lpstr>
      <vt:lpstr>PowerPoint 演示文稿</vt:lpstr>
      <vt:lpstr>PowerPoint 演示文稿</vt:lpstr>
      <vt:lpstr>绿        色</vt:lpstr>
      <vt:lpstr>PowerPoint 演示文稿</vt:lpstr>
      <vt:lpstr>PowerPoint 演示文稿</vt:lpstr>
      <vt:lpstr>PowerPoint 演示文稿</vt:lpstr>
      <vt:lpstr>PowerPoint 演示文稿</vt:lpstr>
      <vt:lpstr>绿        色</vt:lpstr>
      <vt:lpstr>生机盎然的热带雨林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绿        色</vt:lpstr>
      <vt:lpstr>黄        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</dc:creator>
  <cp:lastModifiedBy>Administrator</cp:lastModifiedBy>
  <cp:revision>125</cp:revision>
  <dcterms:created xsi:type="dcterms:W3CDTF">2014-04-28T15:15:00Z</dcterms:created>
  <dcterms:modified xsi:type="dcterms:W3CDTF">2017-09-24T07:19:31Z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2052-10.1.0.6156</vt:lpwstr>
  </property>
</Properties>
</file>